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16" r:id="rId3"/>
    <p:sldId id="436" r:id="rId4"/>
    <p:sldId id="427" r:id="rId5"/>
    <p:sldId id="435" r:id="rId6"/>
    <p:sldId id="437" r:id="rId7"/>
    <p:sldId id="432" r:id="rId8"/>
    <p:sldId id="434" r:id="rId9"/>
    <p:sldId id="433" r:id="rId10"/>
    <p:sldId id="438" r:id="rId11"/>
    <p:sldId id="439" r:id="rId12"/>
    <p:sldId id="418" r:id="rId13"/>
    <p:sldId id="419" r:id="rId14"/>
    <p:sldId id="440" r:id="rId15"/>
    <p:sldId id="443" r:id="rId16"/>
    <p:sldId id="364" r:id="rId17"/>
    <p:sldId id="444" r:id="rId18"/>
    <p:sldId id="442" r:id="rId19"/>
    <p:sldId id="413" r:id="rId20"/>
    <p:sldId id="394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E856"/>
    <a:srgbClr val="FF9098"/>
    <a:srgbClr val="C0E88A"/>
    <a:srgbClr val="E3FFFA"/>
    <a:srgbClr val="D1FFD2"/>
    <a:srgbClr val="ED7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2" autoAdjust="0"/>
    <p:restoredTop sz="94674" autoAdjust="0"/>
  </p:normalViewPr>
  <p:slideViewPr>
    <p:cSldViewPr>
      <p:cViewPr varScale="1">
        <p:scale>
          <a:sx n="102" d="100"/>
          <a:sy n="102" d="100"/>
        </p:scale>
        <p:origin x="-10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808"/>
    </p:cViewPr>
  </p:sorterViewPr>
  <p:notesViewPr>
    <p:cSldViewPr>
      <p:cViewPr varScale="1">
        <p:scale>
          <a:sx n="56" d="100"/>
          <a:sy n="56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303F8-29AE-4F08-A59B-7BEB7256D03C}" type="doc">
      <dgm:prSet loTypeId="urn:microsoft.com/office/officeart/2005/8/layout/hProcess4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de-CH"/>
        </a:p>
      </dgm:t>
    </dgm:pt>
    <dgm:pt modelId="{1CEF980D-E788-4AC1-8125-C9B17A41D171}">
      <dgm:prSet phldrT="[Text]"/>
      <dgm:spPr>
        <a:solidFill>
          <a:srgbClr val="C0E88A"/>
        </a:solidFill>
      </dgm:spPr>
      <dgm:t>
        <a:bodyPr/>
        <a:lstStyle/>
        <a:p>
          <a:r>
            <a:rPr lang="de-CH" dirty="0">
              <a:solidFill>
                <a:schemeClr val="tx2"/>
              </a:solidFill>
            </a:rPr>
            <a:t>Risikozustand</a:t>
          </a:r>
        </a:p>
      </dgm:t>
    </dgm:pt>
    <dgm:pt modelId="{3CC7D89D-35ED-441C-9E47-D175A2F2F9BC}" type="parTrans" cxnId="{947C187A-56D8-4293-89E3-377E87C1BA85}">
      <dgm:prSet/>
      <dgm:spPr/>
      <dgm:t>
        <a:bodyPr/>
        <a:lstStyle/>
        <a:p>
          <a:endParaRPr lang="de-CH"/>
        </a:p>
      </dgm:t>
    </dgm:pt>
    <dgm:pt modelId="{3E73612C-0318-488F-82D6-AEDE8F38E608}" type="sibTrans" cxnId="{947C187A-56D8-4293-89E3-377E87C1BA85}">
      <dgm:prSet/>
      <dgm:spPr>
        <a:solidFill>
          <a:srgbClr val="C0E88A"/>
        </a:solidFill>
      </dgm:spPr>
      <dgm:t>
        <a:bodyPr/>
        <a:lstStyle/>
        <a:p>
          <a:endParaRPr lang="de-CH"/>
        </a:p>
      </dgm:t>
    </dgm:pt>
    <dgm:pt modelId="{3EA28C7A-148A-4CAF-9566-3C5223B40B3C}">
      <dgm:prSet phldrT="[Text]"/>
      <dgm:spPr>
        <a:solidFill>
          <a:srgbClr val="C0E88A"/>
        </a:solidFill>
      </dgm:spPr>
      <dgm:t>
        <a:bodyPr/>
        <a:lstStyle/>
        <a:p>
          <a:r>
            <a:rPr lang="de-CH" dirty="0">
              <a:solidFill>
                <a:schemeClr val="tx2"/>
              </a:solidFill>
            </a:rPr>
            <a:t>Depression</a:t>
          </a:r>
        </a:p>
      </dgm:t>
    </dgm:pt>
    <dgm:pt modelId="{51C54CC2-858F-4A45-8E0E-4271B76D53A2}" type="parTrans" cxnId="{9C538553-8E79-4EFD-BF85-F160A344E97B}">
      <dgm:prSet/>
      <dgm:spPr/>
      <dgm:t>
        <a:bodyPr/>
        <a:lstStyle/>
        <a:p>
          <a:endParaRPr lang="de-CH"/>
        </a:p>
      </dgm:t>
    </dgm:pt>
    <dgm:pt modelId="{76156444-4E30-4673-B076-D07A116A07E1}" type="sibTrans" cxnId="{9C538553-8E79-4EFD-BF85-F160A344E97B}">
      <dgm:prSet/>
      <dgm:spPr>
        <a:solidFill>
          <a:srgbClr val="C0E88A"/>
        </a:solidFill>
      </dgm:spPr>
      <dgm:t>
        <a:bodyPr/>
        <a:lstStyle/>
        <a:p>
          <a:endParaRPr lang="de-CH"/>
        </a:p>
      </dgm:t>
    </dgm:pt>
    <dgm:pt modelId="{A742AD39-CC61-43D2-9FC1-85A8961AB40B}">
      <dgm:prSet phldrT="[Text]"/>
      <dgm:spPr>
        <a:solidFill>
          <a:srgbClr val="C0E88A"/>
        </a:solidFill>
      </dgm:spPr>
      <dgm:t>
        <a:bodyPr/>
        <a:lstStyle/>
        <a:p>
          <a:r>
            <a:rPr lang="de-CH" dirty="0">
              <a:solidFill>
                <a:schemeClr val="tx2"/>
              </a:solidFill>
            </a:rPr>
            <a:t>Körperliche Erkrankung</a:t>
          </a:r>
        </a:p>
      </dgm:t>
    </dgm:pt>
    <dgm:pt modelId="{7DEE23D6-978A-45FB-BFBD-825A4F723511}" type="parTrans" cxnId="{82157893-791A-4181-AE19-72C5C857FC51}">
      <dgm:prSet/>
      <dgm:spPr/>
      <dgm:t>
        <a:bodyPr/>
        <a:lstStyle/>
        <a:p>
          <a:endParaRPr lang="de-CH"/>
        </a:p>
      </dgm:t>
    </dgm:pt>
    <dgm:pt modelId="{0BC4BF71-FFC7-4006-BC04-64412464C6EE}" type="sibTrans" cxnId="{82157893-791A-4181-AE19-72C5C857FC51}">
      <dgm:prSet/>
      <dgm:spPr/>
      <dgm:t>
        <a:bodyPr/>
        <a:lstStyle/>
        <a:p>
          <a:endParaRPr lang="de-CH"/>
        </a:p>
      </dgm:t>
    </dgm:pt>
    <dgm:pt modelId="{5744AF16-C0BE-4DFB-BB65-4BBED511C7C0}">
      <dgm:prSet custT="1"/>
      <dgm:spPr/>
      <dgm:t>
        <a:bodyPr/>
        <a:lstStyle/>
        <a:p>
          <a:r>
            <a:rPr lang="de-CH" sz="1400" dirty="0"/>
            <a:t>Karzinome</a:t>
          </a:r>
        </a:p>
      </dgm:t>
    </dgm:pt>
    <dgm:pt modelId="{3D1A479C-D836-4316-A567-0385810D4FBA}" type="parTrans" cxnId="{C7E4A089-E96A-49BD-973C-187318B96307}">
      <dgm:prSet/>
      <dgm:spPr/>
      <dgm:t>
        <a:bodyPr/>
        <a:lstStyle/>
        <a:p>
          <a:endParaRPr lang="de-CH"/>
        </a:p>
      </dgm:t>
    </dgm:pt>
    <dgm:pt modelId="{8176274C-C9E8-4422-8EE7-DE5BD37629A8}" type="sibTrans" cxnId="{C7E4A089-E96A-49BD-973C-187318B96307}">
      <dgm:prSet/>
      <dgm:spPr/>
      <dgm:t>
        <a:bodyPr/>
        <a:lstStyle/>
        <a:p>
          <a:endParaRPr lang="de-CH"/>
        </a:p>
      </dgm:t>
    </dgm:pt>
    <dgm:pt modelId="{D464D2C7-3BEA-4025-877C-F1A1AAA35459}">
      <dgm:prSet custT="1"/>
      <dgm:spPr/>
      <dgm:t>
        <a:bodyPr/>
        <a:lstStyle/>
        <a:p>
          <a:r>
            <a:rPr lang="de-CH" sz="1400" dirty="0"/>
            <a:t>Epilepsie</a:t>
          </a:r>
        </a:p>
      </dgm:t>
    </dgm:pt>
    <dgm:pt modelId="{B7B38A4B-15B5-42C4-A473-BB3F83DDC1FC}" type="parTrans" cxnId="{E1CF3842-BE8E-4362-8192-82638D736C79}">
      <dgm:prSet/>
      <dgm:spPr/>
      <dgm:t>
        <a:bodyPr/>
        <a:lstStyle/>
        <a:p>
          <a:endParaRPr lang="de-CH"/>
        </a:p>
      </dgm:t>
    </dgm:pt>
    <dgm:pt modelId="{A214B96F-6EFD-4E3F-9864-0B5FA99B9596}" type="sibTrans" cxnId="{E1CF3842-BE8E-4362-8192-82638D736C79}">
      <dgm:prSet/>
      <dgm:spPr/>
      <dgm:t>
        <a:bodyPr/>
        <a:lstStyle/>
        <a:p>
          <a:endParaRPr lang="de-CH"/>
        </a:p>
      </dgm:t>
    </dgm:pt>
    <dgm:pt modelId="{FB1FF814-33FC-4D2F-A32E-B9FE6230DDF6}">
      <dgm:prSet custT="1"/>
      <dgm:spPr/>
      <dgm:t>
        <a:bodyPr/>
        <a:lstStyle/>
        <a:p>
          <a:r>
            <a:rPr lang="de-CH" sz="1400" dirty="0"/>
            <a:t>Alzheimer Demenz</a:t>
          </a:r>
        </a:p>
      </dgm:t>
    </dgm:pt>
    <dgm:pt modelId="{E4F6CCDD-ECB8-4852-9047-D5EBAB5A51FA}" type="parTrans" cxnId="{5EF300B5-8D7F-4139-8CAE-1E2E6DC381FE}">
      <dgm:prSet/>
      <dgm:spPr/>
      <dgm:t>
        <a:bodyPr/>
        <a:lstStyle/>
        <a:p>
          <a:endParaRPr lang="de-CH"/>
        </a:p>
      </dgm:t>
    </dgm:pt>
    <dgm:pt modelId="{7597BE9F-8490-4E08-8C51-CE2A54AFFF1A}" type="sibTrans" cxnId="{5EF300B5-8D7F-4139-8CAE-1E2E6DC381FE}">
      <dgm:prSet/>
      <dgm:spPr/>
      <dgm:t>
        <a:bodyPr/>
        <a:lstStyle/>
        <a:p>
          <a:endParaRPr lang="de-CH"/>
        </a:p>
      </dgm:t>
    </dgm:pt>
    <dgm:pt modelId="{D467F68A-7F7E-48CA-80FF-30253C5DBB53}">
      <dgm:prSet custT="1"/>
      <dgm:spPr/>
      <dgm:t>
        <a:bodyPr/>
        <a:lstStyle/>
        <a:p>
          <a:r>
            <a:rPr lang="de-CH" sz="1400"/>
            <a:t>Diabetes</a:t>
          </a:r>
          <a:endParaRPr lang="de-CH" sz="1400" dirty="0"/>
        </a:p>
      </dgm:t>
    </dgm:pt>
    <dgm:pt modelId="{EB5A402C-9159-4140-BD69-4124D2F97791}" type="parTrans" cxnId="{D758A65E-0E08-4E82-8A68-72E9D5407D6A}">
      <dgm:prSet/>
      <dgm:spPr/>
      <dgm:t>
        <a:bodyPr/>
        <a:lstStyle/>
        <a:p>
          <a:endParaRPr lang="de-CH"/>
        </a:p>
      </dgm:t>
    </dgm:pt>
    <dgm:pt modelId="{39915C55-8809-4A47-B66E-81E79D84BCDD}" type="sibTrans" cxnId="{D758A65E-0E08-4E82-8A68-72E9D5407D6A}">
      <dgm:prSet/>
      <dgm:spPr/>
      <dgm:t>
        <a:bodyPr/>
        <a:lstStyle/>
        <a:p>
          <a:endParaRPr lang="de-CH"/>
        </a:p>
      </dgm:t>
    </dgm:pt>
    <dgm:pt modelId="{2AFE9607-58AE-47EA-B9E7-1962208659A3}">
      <dgm:prSet custT="1"/>
      <dgm:spPr/>
      <dgm:t>
        <a:bodyPr/>
        <a:lstStyle/>
        <a:p>
          <a:r>
            <a:rPr lang="de-CH" sz="1400" dirty="0"/>
            <a:t>Kardiovaskuläre Erkrankungen</a:t>
          </a:r>
        </a:p>
      </dgm:t>
    </dgm:pt>
    <dgm:pt modelId="{AABE1B4F-35D7-431B-B7BE-E29503479A23}" type="parTrans" cxnId="{85364EFF-1A10-4BFD-8CC7-1C2B72547E6C}">
      <dgm:prSet/>
      <dgm:spPr/>
      <dgm:t>
        <a:bodyPr/>
        <a:lstStyle/>
        <a:p>
          <a:endParaRPr lang="de-CH"/>
        </a:p>
      </dgm:t>
    </dgm:pt>
    <dgm:pt modelId="{09E55DD2-2958-41E4-9206-1E4852C8C7C8}" type="sibTrans" cxnId="{85364EFF-1A10-4BFD-8CC7-1C2B72547E6C}">
      <dgm:prSet/>
      <dgm:spPr/>
      <dgm:t>
        <a:bodyPr/>
        <a:lstStyle/>
        <a:p>
          <a:endParaRPr lang="de-CH"/>
        </a:p>
      </dgm:t>
    </dgm:pt>
    <dgm:pt modelId="{CF55EF3A-BE5F-436A-B0EC-FC4AF855B367}">
      <dgm:prSet phldrT="[Text]" custT="1"/>
      <dgm:spPr/>
      <dgm:t>
        <a:bodyPr/>
        <a:lstStyle/>
        <a:p>
          <a:r>
            <a:rPr lang="de-CH" sz="1400" dirty="0"/>
            <a:t>Insulin, </a:t>
          </a:r>
          <a:r>
            <a:rPr lang="de-CH" sz="1400" dirty="0" err="1"/>
            <a:t>Leptin</a:t>
          </a:r>
          <a:r>
            <a:rPr lang="de-CH" sz="1400" dirty="0"/>
            <a:t>, </a:t>
          </a:r>
          <a:r>
            <a:rPr lang="de-CH" sz="1400" dirty="0" err="1"/>
            <a:t>Ghrelin</a:t>
          </a:r>
          <a:endParaRPr lang="de-CH" sz="1400" dirty="0"/>
        </a:p>
      </dgm:t>
    </dgm:pt>
    <dgm:pt modelId="{438751EC-A9CB-4BF8-B045-09D841F08C55}" type="parTrans" cxnId="{368F609D-8730-48BE-A7EA-A5FC301BCB6A}">
      <dgm:prSet/>
      <dgm:spPr/>
      <dgm:t>
        <a:bodyPr/>
        <a:lstStyle/>
        <a:p>
          <a:endParaRPr lang="de-CH"/>
        </a:p>
      </dgm:t>
    </dgm:pt>
    <dgm:pt modelId="{AA5A17C2-A1EB-42DF-85D2-68CCC7C2B483}" type="sibTrans" cxnId="{368F609D-8730-48BE-A7EA-A5FC301BCB6A}">
      <dgm:prSet/>
      <dgm:spPr/>
      <dgm:t>
        <a:bodyPr/>
        <a:lstStyle/>
        <a:p>
          <a:endParaRPr lang="de-CH"/>
        </a:p>
      </dgm:t>
    </dgm:pt>
    <dgm:pt modelId="{55747E30-17AE-4098-9F62-7EEE8030FDFF}">
      <dgm:prSet phldrT="[Text]" custT="1"/>
      <dgm:spPr/>
      <dgm:t>
        <a:bodyPr/>
        <a:lstStyle/>
        <a:p>
          <a:r>
            <a:rPr lang="de-CH" sz="1400" dirty="0"/>
            <a:t>Blutviskosität, Plättchen</a:t>
          </a:r>
        </a:p>
      </dgm:t>
    </dgm:pt>
    <dgm:pt modelId="{F1564FA4-47D7-43D3-AF69-0B83852C32BB}" type="parTrans" cxnId="{D86EDCC1-D802-4252-B64B-052354FC43D7}">
      <dgm:prSet/>
      <dgm:spPr/>
      <dgm:t>
        <a:bodyPr/>
        <a:lstStyle/>
        <a:p>
          <a:endParaRPr lang="de-CH"/>
        </a:p>
      </dgm:t>
    </dgm:pt>
    <dgm:pt modelId="{F46D2E19-589C-455B-BD01-F1ADEB6A33B2}" type="sibTrans" cxnId="{D86EDCC1-D802-4252-B64B-052354FC43D7}">
      <dgm:prSet/>
      <dgm:spPr/>
      <dgm:t>
        <a:bodyPr/>
        <a:lstStyle/>
        <a:p>
          <a:endParaRPr lang="de-CH"/>
        </a:p>
      </dgm:t>
    </dgm:pt>
    <dgm:pt modelId="{EC27858C-1C5F-4393-A546-BAF08207CDD0}">
      <dgm:prSet phldrT="[Text]" custT="1"/>
      <dgm:spPr>
        <a:ln>
          <a:solidFill>
            <a:srgbClr val="ED7925"/>
          </a:solidFill>
        </a:ln>
      </dgm:spPr>
      <dgm:t>
        <a:bodyPr/>
        <a:lstStyle/>
        <a:p>
          <a:r>
            <a:rPr lang="de-CH" sz="1400" dirty="0"/>
            <a:t>Stress</a:t>
          </a:r>
          <a:endParaRPr lang="de-CH" sz="1100" dirty="0"/>
        </a:p>
      </dgm:t>
    </dgm:pt>
    <dgm:pt modelId="{2059A57A-CC13-4D5E-804A-B0DF84FB4EA5}" type="parTrans" cxnId="{F0568322-511C-4056-9F43-3F01BD1B56CE}">
      <dgm:prSet/>
      <dgm:spPr/>
      <dgm:t>
        <a:bodyPr/>
        <a:lstStyle/>
        <a:p>
          <a:endParaRPr lang="de-CH"/>
        </a:p>
      </dgm:t>
    </dgm:pt>
    <dgm:pt modelId="{E8396618-B5E3-4505-9CAC-B6217A19B1E7}" type="sibTrans" cxnId="{F0568322-511C-4056-9F43-3F01BD1B56CE}">
      <dgm:prSet/>
      <dgm:spPr/>
      <dgm:t>
        <a:bodyPr/>
        <a:lstStyle/>
        <a:p>
          <a:endParaRPr lang="de-CH"/>
        </a:p>
      </dgm:t>
    </dgm:pt>
    <dgm:pt modelId="{87C2977C-DBC4-457E-B457-E3CA78431339}">
      <dgm:prSet phldrT="[Text]" custT="1"/>
      <dgm:spPr/>
      <dgm:t>
        <a:bodyPr/>
        <a:lstStyle/>
        <a:p>
          <a:r>
            <a:rPr lang="de-CH" sz="1400" dirty="0"/>
            <a:t>Stresshormone</a:t>
          </a:r>
        </a:p>
      </dgm:t>
    </dgm:pt>
    <dgm:pt modelId="{A080BAE6-22A2-4099-BA2D-FF34D78B791A}" type="parTrans" cxnId="{77513F68-1008-43C9-B6E5-CD585D04DDAE}">
      <dgm:prSet/>
      <dgm:spPr/>
      <dgm:t>
        <a:bodyPr/>
        <a:lstStyle/>
        <a:p>
          <a:endParaRPr lang="de-CH"/>
        </a:p>
      </dgm:t>
    </dgm:pt>
    <dgm:pt modelId="{074F2B23-B498-4237-915B-85C56EC5CB96}" type="sibTrans" cxnId="{77513F68-1008-43C9-B6E5-CD585D04DDAE}">
      <dgm:prSet/>
      <dgm:spPr/>
      <dgm:t>
        <a:bodyPr/>
        <a:lstStyle/>
        <a:p>
          <a:endParaRPr lang="de-CH"/>
        </a:p>
      </dgm:t>
    </dgm:pt>
    <dgm:pt modelId="{D1D165A6-5AE3-4729-A354-A227DD58852F}">
      <dgm:prSet phldrT="[Text]" custT="1"/>
      <dgm:spPr/>
      <dgm:t>
        <a:bodyPr/>
        <a:lstStyle/>
        <a:p>
          <a:r>
            <a:rPr lang="de-CH" sz="1400" dirty="0"/>
            <a:t>Schlaganfall</a:t>
          </a:r>
          <a:endParaRPr lang="de-CH" sz="1100" dirty="0"/>
        </a:p>
      </dgm:t>
    </dgm:pt>
    <dgm:pt modelId="{0B952C75-D622-45D9-8B2C-6462E7C3EBEB}" type="parTrans" cxnId="{1C829F9C-37CA-4C08-A357-A51B8FA40EA6}">
      <dgm:prSet/>
      <dgm:spPr/>
      <dgm:t>
        <a:bodyPr/>
        <a:lstStyle/>
        <a:p>
          <a:endParaRPr lang="de-CH"/>
        </a:p>
      </dgm:t>
    </dgm:pt>
    <dgm:pt modelId="{DD09E884-02A6-4621-83B3-BD3D309997FA}" type="sibTrans" cxnId="{1C829F9C-37CA-4C08-A357-A51B8FA40EA6}">
      <dgm:prSet/>
      <dgm:spPr/>
      <dgm:t>
        <a:bodyPr/>
        <a:lstStyle/>
        <a:p>
          <a:endParaRPr lang="de-CH"/>
        </a:p>
      </dgm:t>
    </dgm:pt>
    <dgm:pt modelId="{721075B2-AB5F-A44F-A830-B33203EF7487}">
      <dgm:prSet phldrT="[Text]" custT="1"/>
      <dgm:spPr>
        <a:ln>
          <a:solidFill>
            <a:srgbClr val="ED7925"/>
          </a:solidFill>
        </a:ln>
      </dgm:spPr>
      <dgm:t>
        <a:bodyPr/>
        <a:lstStyle/>
        <a:p>
          <a:r>
            <a:rPr lang="de-CH" sz="1400" dirty="0"/>
            <a:t>Traumata</a:t>
          </a:r>
        </a:p>
      </dgm:t>
    </dgm:pt>
    <dgm:pt modelId="{68825D73-2ADE-4E4F-847E-1BF1A9743D3B}" type="parTrans" cxnId="{D2C18E2F-24B9-F947-ADBF-7B3721F5BE08}">
      <dgm:prSet/>
      <dgm:spPr/>
      <dgm:t>
        <a:bodyPr/>
        <a:lstStyle/>
        <a:p>
          <a:endParaRPr lang="de-DE"/>
        </a:p>
      </dgm:t>
    </dgm:pt>
    <dgm:pt modelId="{0F6ED7B9-EBDF-734D-B374-D6D442499897}" type="sibTrans" cxnId="{D2C18E2F-24B9-F947-ADBF-7B3721F5BE08}">
      <dgm:prSet/>
      <dgm:spPr/>
      <dgm:t>
        <a:bodyPr/>
        <a:lstStyle/>
        <a:p>
          <a:endParaRPr lang="de-DE"/>
        </a:p>
      </dgm:t>
    </dgm:pt>
    <dgm:pt modelId="{C0ED020E-A799-8A44-9E8D-C201A815EDEF}">
      <dgm:prSet phldrT="[Text]" custT="1"/>
      <dgm:spPr>
        <a:ln>
          <a:solidFill>
            <a:srgbClr val="ED7925"/>
          </a:solidFill>
        </a:ln>
      </dgm:spPr>
      <dgm:t>
        <a:bodyPr/>
        <a:lstStyle/>
        <a:p>
          <a:r>
            <a:rPr lang="de-CH" sz="1400" dirty="0"/>
            <a:t>Bewegungsmangel</a:t>
          </a:r>
        </a:p>
      </dgm:t>
    </dgm:pt>
    <dgm:pt modelId="{25A7B5F7-3EB3-3841-A37C-C899782392B4}" type="parTrans" cxnId="{394019BF-E1E2-3243-A601-07EB1DC3BC95}">
      <dgm:prSet/>
      <dgm:spPr/>
      <dgm:t>
        <a:bodyPr/>
        <a:lstStyle/>
        <a:p>
          <a:endParaRPr lang="de-DE"/>
        </a:p>
      </dgm:t>
    </dgm:pt>
    <dgm:pt modelId="{BFE06C09-7A13-5641-8ED7-70271B18EB3E}" type="sibTrans" cxnId="{394019BF-E1E2-3243-A601-07EB1DC3BC95}">
      <dgm:prSet/>
      <dgm:spPr/>
      <dgm:t>
        <a:bodyPr/>
        <a:lstStyle/>
        <a:p>
          <a:endParaRPr lang="de-DE"/>
        </a:p>
      </dgm:t>
    </dgm:pt>
    <dgm:pt modelId="{71E51E21-031A-3B43-9F00-BBA591B420BD}">
      <dgm:prSet phldrT="[Text]" custT="1"/>
      <dgm:spPr>
        <a:ln>
          <a:solidFill>
            <a:srgbClr val="ED7925"/>
          </a:solidFill>
        </a:ln>
      </dgm:spPr>
      <dgm:t>
        <a:bodyPr/>
        <a:lstStyle/>
        <a:p>
          <a:r>
            <a:rPr lang="de-CH" sz="1400" b="1" dirty="0"/>
            <a:t>Falsche Ernährung</a:t>
          </a:r>
        </a:p>
      </dgm:t>
    </dgm:pt>
    <dgm:pt modelId="{D8757096-A735-934D-86FB-7C8E42913416}" type="parTrans" cxnId="{E07E1513-0B3A-C841-BBCA-93973C6E907B}">
      <dgm:prSet/>
      <dgm:spPr/>
      <dgm:t>
        <a:bodyPr/>
        <a:lstStyle/>
        <a:p>
          <a:endParaRPr lang="de-DE"/>
        </a:p>
      </dgm:t>
    </dgm:pt>
    <dgm:pt modelId="{9AF57EFA-F6FB-E647-B10A-40BC50826FE9}" type="sibTrans" cxnId="{E07E1513-0B3A-C841-BBCA-93973C6E907B}">
      <dgm:prSet/>
      <dgm:spPr/>
      <dgm:t>
        <a:bodyPr/>
        <a:lstStyle/>
        <a:p>
          <a:endParaRPr lang="de-DE"/>
        </a:p>
      </dgm:t>
    </dgm:pt>
    <dgm:pt modelId="{F8541A52-BD35-AD4D-8BBD-FF01420C43DA}">
      <dgm:prSet phldrT="[Text]" custT="1"/>
      <dgm:spPr>
        <a:ln>
          <a:solidFill>
            <a:srgbClr val="ED7925"/>
          </a:solidFill>
        </a:ln>
      </dgm:spPr>
      <dgm:t>
        <a:bodyPr/>
        <a:lstStyle/>
        <a:p>
          <a:r>
            <a:rPr lang="de-CH" sz="1400" dirty="0"/>
            <a:t>Schlafmangel</a:t>
          </a:r>
        </a:p>
      </dgm:t>
    </dgm:pt>
    <dgm:pt modelId="{EEF2B77D-8292-344C-8A55-7FD20581303A}" type="parTrans" cxnId="{3530FCD1-FB4B-F149-8EB6-466A5176B2B6}">
      <dgm:prSet/>
      <dgm:spPr/>
      <dgm:t>
        <a:bodyPr/>
        <a:lstStyle/>
        <a:p>
          <a:endParaRPr lang="de-DE"/>
        </a:p>
      </dgm:t>
    </dgm:pt>
    <dgm:pt modelId="{49E56E3A-B663-3E45-94E8-C19C42F0E441}" type="sibTrans" cxnId="{3530FCD1-FB4B-F149-8EB6-466A5176B2B6}">
      <dgm:prSet/>
      <dgm:spPr/>
      <dgm:t>
        <a:bodyPr/>
        <a:lstStyle/>
        <a:p>
          <a:endParaRPr lang="de-DE"/>
        </a:p>
      </dgm:t>
    </dgm:pt>
    <dgm:pt modelId="{CAD0F728-BFEB-B14D-A9CD-C9E23DB01E03}">
      <dgm:prSet phldrT="[Text]" custT="1"/>
      <dgm:spPr/>
      <dgm:t>
        <a:bodyPr/>
        <a:lstStyle/>
        <a:p>
          <a:r>
            <a:rPr lang="de-CH" sz="1400" dirty="0"/>
            <a:t>Entzündung</a:t>
          </a:r>
        </a:p>
      </dgm:t>
    </dgm:pt>
    <dgm:pt modelId="{B4B53D99-7513-D648-9145-856A11D37FCF}" type="parTrans" cxnId="{D80A0CBF-C49F-1242-9D1A-DCAF401C05B4}">
      <dgm:prSet/>
      <dgm:spPr/>
      <dgm:t>
        <a:bodyPr/>
        <a:lstStyle/>
        <a:p>
          <a:endParaRPr lang="de-DE"/>
        </a:p>
      </dgm:t>
    </dgm:pt>
    <dgm:pt modelId="{B280938A-49A7-1641-AA04-308A636A412E}" type="sibTrans" cxnId="{D80A0CBF-C49F-1242-9D1A-DCAF401C05B4}">
      <dgm:prSet/>
      <dgm:spPr/>
      <dgm:t>
        <a:bodyPr/>
        <a:lstStyle/>
        <a:p>
          <a:endParaRPr lang="de-DE"/>
        </a:p>
      </dgm:t>
    </dgm:pt>
    <dgm:pt modelId="{3FDD66F7-E851-C14E-B4D4-7F41BD88C36B}">
      <dgm:prSet phldrT="[Text]" custT="1"/>
      <dgm:spPr/>
      <dgm:t>
        <a:bodyPr/>
        <a:lstStyle/>
        <a:p>
          <a:r>
            <a:rPr lang="de-CH" sz="1400" dirty="0"/>
            <a:t>Vitaminmangel</a:t>
          </a:r>
        </a:p>
      </dgm:t>
    </dgm:pt>
    <dgm:pt modelId="{9D055DD2-D4A3-6648-AF6B-A36C7720A89D}" type="parTrans" cxnId="{DEE4D8AF-24B1-E340-8BAA-91CDB59184E9}">
      <dgm:prSet/>
      <dgm:spPr/>
      <dgm:t>
        <a:bodyPr/>
        <a:lstStyle/>
        <a:p>
          <a:endParaRPr lang="de-DE"/>
        </a:p>
      </dgm:t>
    </dgm:pt>
    <dgm:pt modelId="{7DE0CFA1-AF76-B848-8554-EDF2BD88265B}" type="sibTrans" cxnId="{DEE4D8AF-24B1-E340-8BAA-91CDB59184E9}">
      <dgm:prSet/>
      <dgm:spPr/>
      <dgm:t>
        <a:bodyPr/>
        <a:lstStyle/>
        <a:p>
          <a:endParaRPr lang="de-DE"/>
        </a:p>
      </dgm:t>
    </dgm:pt>
    <dgm:pt modelId="{D851413D-E215-E54B-9B24-1BBAB8032872}">
      <dgm:prSet phldrT="[Text]" custT="1"/>
      <dgm:spPr/>
      <dgm:t>
        <a:bodyPr/>
        <a:lstStyle/>
        <a:p>
          <a:endParaRPr lang="de-CH" sz="1400" dirty="0"/>
        </a:p>
      </dgm:t>
    </dgm:pt>
    <dgm:pt modelId="{183158E5-EAE9-7841-91D0-39738CB75686}" type="parTrans" cxnId="{E4BC69DD-3F24-274D-B618-F96DEBB59310}">
      <dgm:prSet/>
      <dgm:spPr/>
      <dgm:t>
        <a:bodyPr/>
        <a:lstStyle/>
        <a:p>
          <a:endParaRPr lang="de-DE"/>
        </a:p>
      </dgm:t>
    </dgm:pt>
    <dgm:pt modelId="{A9EABD8C-8931-C646-9488-B74E980C3265}" type="sibTrans" cxnId="{E4BC69DD-3F24-274D-B618-F96DEBB59310}">
      <dgm:prSet/>
      <dgm:spPr/>
      <dgm:t>
        <a:bodyPr/>
        <a:lstStyle/>
        <a:p>
          <a:endParaRPr lang="de-DE"/>
        </a:p>
      </dgm:t>
    </dgm:pt>
    <dgm:pt modelId="{D1E1C074-860C-A446-B99D-F089A551085E}">
      <dgm:prSet custT="1"/>
      <dgm:spPr/>
      <dgm:t>
        <a:bodyPr/>
        <a:lstStyle/>
        <a:p>
          <a:r>
            <a:rPr lang="de-CH" sz="1400" dirty="0"/>
            <a:t>Schilddrüsenerkrankungen </a:t>
          </a:r>
        </a:p>
      </dgm:t>
    </dgm:pt>
    <dgm:pt modelId="{C8FF0354-A767-254E-9148-06678CAFFD73}" type="parTrans" cxnId="{5ECA89DE-4C13-7B43-830D-8773F5FA2C52}">
      <dgm:prSet/>
      <dgm:spPr/>
      <dgm:t>
        <a:bodyPr/>
        <a:lstStyle/>
        <a:p>
          <a:endParaRPr lang="de-DE"/>
        </a:p>
      </dgm:t>
    </dgm:pt>
    <dgm:pt modelId="{E576440B-2A1E-FB4F-A191-C9E2F7BDDA92}" type="sibTrans" cxnId="{5ECA89DE-4C13-7B43-830D-8773F5FA2C52}">
      <dgm:prSet/>
      <dgm:spPr/>
      <dgm:t>
        <a:bodyPr/>
        <a:lstStyle/>
        <a:p>
          <a:endParaRPr lang="de-DE"/>
        </a:p>
      </dgm:t>
    </dgm:pt>
    <dgm:pt modelId="{6B0BDBF8-58D4-E54E-A4F4-807C92721B45}">
      <dgm:prSet phldrT="[Text]" custT="1"/>
      <dgm:spPr>
        <a:ln>
          <a:solidFill>
            <a:srgbClr val="ED7925"/>
          </a:solidFill>
        </a:ln>
      </dgm:spPr>
      <dgm:t>
        <a:bodyPr/>
        <a:lstStyle/>
        <a:p>
          <a:r>
            <a:rPr lang="de-CH" sz="1400" dirty="0"/>
            <a:t>Städtisches Umfeld</a:t>
          </a:r>
        </a:p>
      </dgm:t>
    </dgm:pt>
    <dgm:pt modelId="{37E7DBDB-0E5C-5641-8066-339219A3D628}" type="parTrans" cxnId="{71079438-9E13-FC4C-8C9A-825A094472BB}">
      <dgm:prSet/>
      <dgm:spPr/>
      <dgm:t>
        <a:bodyPr/>
        <a:lstStyle/>
        <a:p>
          <a:endParaRPr lang="de-DE"/>
        </a:p>
      </dgm:t>
    </dgm:pt>
    <dgm:pt modelId="{C9388F33-4AA6-A54A-8AF9-3C191471F00C}" type="sibTrans" cxnId="{71079438-9E13-FC4C-8C9A-825A094472BB}">
      <dgm:prSet/>
      <dgm:spPr/>
      <dgm:t>
        <a:bodyPr/>
        <a:lstStyle/>
        <a:p>
          <a:endParaRPr lang="de-DE"/>
        </a:p>
      </dgm:t>
    </dgm:pt>
    <dgm:pt modelId="{09EA082B-29FC-0342-AA99-D4CBBD22BCB5}">
      <dgm:prSet phldrT="[Text]" custT="1"/>
      <dgm:spPr>
        <a:ln>
          <a:solidFill>
            <a:srgbClr val="ED7925"/>
          </a:solidFill>
        </a:ln>
      </dgm:spPr>
      <dgm:t>
        <a:bodyPr/>
        <a:lstStyle/>
        <a:p>
          <a:r>
            <a:rPr lang="de-CH" sz="1400" dirty="0"/>
            <a:t>Lichtmangel</a:t>
          </a:r>
        </a:p>
      </dgm:t>
    </dgm:pt>
    <dgm:pt modelId="{4FD7FD38-83BD-9742-BBFA-7EEDC8427372}" type="parTrans" cxnId="{CB49DAED-5A3B-1149-AF67-392A606ED584}">
      <dgm:prSet/>
      <dgm:spPr/>
      <dgm:t>
        <a:bodyPr/>
        <a:lstStyle/>
        <a:p>
          <a:endParaRPr lang="de-DE"/>
        </a:p>
      </dgm:t>
    </dgm:pt>
    <dgm:pt modelId="{BD29886C-D8B3-B14D-9B02-E2000B253896}" type="sibTrans" cxnId="{CB49DAED-5A3B-1149-AF67-392A606ED584}">
      <dgm:prSet/>
      <dgm:spPr/>
      <dgm:t>
        <a:bodyPr/>
        <a:lstStyle/>
        <a:p>
          <a:endParaRPr lang="de-DE"/>
        </a:p>
      </dgm:t>
    </dgm:pt>
    <dgm:pt modelId="{6BD72A09-288D-4F69-A4FF-639D3B8175FE}" type="pres">
      <dgm:prSet presAssocID="{5C8303F8-29AE-4F08-A59B-7BEB7256D0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D2B8EEE-E782-443C-9214-3A3AE88EDABF}" type="pres">
      <dgm:prSet presAssocID="{5C8303F8-29AE-4F08-A59B-7BEB7256D03C}" presName="tSp" presStyleCnt="0"/>
      <dgm:spPr/>
    </dgm:pt>
    <dgm:pt modelId="{16004E79-EF41-49FD-BAA0-8BC2ADE947E6}" type="pres">
      <dgm:prSet presAssocID="{5C8303F8-29AE-4F08-A59B-7BEB7256D03C}" presName="bSp" presStyleCnt="0"/>
      <dgm:spPr/>
    </dgm:pt>
    <dgm:pt modelId="{F4AAB1F7-4E4B-4232-A83A-5D1CA3F552BD}" type="pres">
      <dgm:prSet presAssocID="{5C8303F8-29AE-4F08-A59B-7BEB7256D03C}" presName="process" presStyleCnt="0"/>
      <dgm:spPr/>
    </dgm:pt>
    <dgm:pt modelId="{CB1D742A-E001-4826-9DA0-15C7B50510A3}" type="pres">
      <dgm:prSet presAssocID="{1CEF980D-E788-4AC1-8125-C9B17A41D171}" presName="composite1" presStyleCnt="0"/>
      <dgm:spPr/>
    </dgm:pt>
    <dgm:pt modelId="{A116666A-614B-48A3-A079-6F57E5B6F5CE}" type="pres">
      <dgm:prSet presAssocID="{1CEF980D-E788-4AC1-8125-C9B17A41D171}" presName="dummyNode1" presStyleLbl="node1" presStyleIdx="0" presStyleCnt="3"/>
      <dgm:spPr/>
    </dgm:pt>
    <dgm:pt modelId="{4BAF43EB-2BE3-4A55-9D04-3864C5A7496C}" type="pres">
      <dgm:prSet presAssocID="{1CEF980D-E788-4AC1-8125-C9B17A41D171}" presName="childNode1" presStyleLbl="bgAcc1" presStyleIdx="0" presStyleCnt="3" custLinFactNeighborX="-73" custLinFactNeighborY="-105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E94D78-6D5D-4C6D-B831-4A0E35ADF8BC}" type="pres">
      <dgm:prSet presAssocID="{1CEF980D-E788-4AC1-8125-C9B17A41D17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EB63FD-9681-4E8F-9070-938A66D016A7}" type="pres">
      <dgm:prSet presAssocID="{1CEF980D-E788-4AC1-8125-C9B17A41D171}" presName="parentNode1" presStyleLbl="node1" presStyleIdx="0" presStyleCnt="3" custLinFactNeighborX="1126" custLinFactNeighborY="18068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446042-EC05-47C2-B4B5-86BD8D4CAAA5}" type="pres">
      <dgm:prSet presAssocID="{1CEF980D-E788-4AC1-8125-C9B17A41D171}" presName="connSite1" presStyleCnt="0"/>
      <dgm:spPr/>
    </dgm:pt>
    <dgm:pt modelId="{A697E34D-7996-4DDA-90E7-49E34F8C15DD}" type="pres">
      <dgm:prSet presAssocID="{3E73612C-0318-488F-82D6-AEDE8F38E608}" presName="Name9" presStyleLbl="sibTrans2D1" presStyleIdx="0" presStyleCnt="2"/>
      <dgm:spPr/>
      <dgm:t>
        <a:bodyPr/>
        <a:lstStyle/>
        <a:p>
          <a:endParaRPr lang="de-DE"/>
        </a:p>
      </dgm:t>
    </dgm:pt>
    <dgm:pt modelId="{61B49CF8-116B-4224-BC16-BD58F2578C77}" type="pres">
      <dgm:prSet presAssocID="{3EA28C7A-148A-4CAF-9566-3C5223B40B3C}" presName="composite2" presStyleCnt="0"/>
      <dgm:spPr/>
    </dgm:pt>
    <dgm:pt modelId="{28548212-438B-41CE-9493-B068113CA314}" type="pres">
      <dgm:prSet presAssocID="{3EA28C7A-148A-4CAF-9566-3C5223B40B3C}" presName="dummyNode2" presStyleLbl="node1" presStyleIdx="0" presStyleCnt="3"/>
      <dgm:spPr/>
    </dgm:pt>
    <dgm:pt modelId="{3B375FE9-B66B-4593-AD12-BF165A735621}" type="pres">
      <dgm:prSet presAssocID="{3EA28C7A-148A-4CAF-9566-3C5223B40B3C}" presName="childNode2" presStyleLbl="bgAcc1" presStyleIdx="1" presStyleCnt="3" custScaleX="109934" custScaleY="1292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CED2CB-20ED-4E0B-B855-EA7D09312D18}" type="pres">
      <dgm:prSet presAssocID="{3EA28C7A-148A-4CAF-9566-3C5223B40B3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FCA316-0BE8-44A1-91F8-6B90AD091739}" type="pres">
      <dgm:prSet presAssocID="{3EA28C7A-148A-4CAF-9566-3C5223B40B3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EB8A8B-D095-4C75-A2D9-D7CC1BCA9022}" type="pres">
      <dgm:prSet presAssocID="{3EA28C7A-148A-4CAF-9566-3C5223B40B3C}" presName="connSite2" presStyleCnt="0"/>
      <dgm:spPr/>
    </dgm:pt>
    <dgm:pt modelId="{4B332ECC-B0A2-45D3-BFA6-6CB84B8D6B8E}" type="pres">
      <dgm:prSet presAssocID="{76156444-4E30-4673-B076-D07A116A07E1}" presName="Name18" presStyleLbl="sibTrans2D1" presStyleIdx="1" presStyleCnt="2"/>
      <dgm:spPr/>
      <dgm:t>
        <a:bodyPr/>
        <a:lstStyle/>
        <a:p>
          <a:endParaRPr lang="de-DE"/>
        </a:p>
      </dgm:t>
    </dgm:pt>
    <dgm:pt modelId="{B5BCFABD-FDDB-4487-AA5B-172E4EA460A9}" type="pres">
      <dgm:prSet presAssocID="{A742AD39-CC61-43D2-9FC1-85A8961AB40B}" presName="composite1" presStyleCnt="0"/>
      <dgm:spPr/>
    </dgm:pt>
    <dgm:pt modelId="{ABDEC15C-2234-4BBB-8272-DC262E10C196}" type="pres">
      <dgm:prSet presAssocID="{A742AD39-CC61-43D2-9FC1-85A8961AB40B}" presName="dummyNode1" presStyleLbl="node1" presStyleIdx="1" presStyleCnt="3"/>
      <dgm:spPr/>
    </dgm:pt>
    <dgm:pt modelId="{EBA6F327-B442-4736-B390-FD09D9E525CA}" type="pres">
      <dgm:prSet presAssocID="{A742AD39-CC61-43D2-9FC1-85A8961AB40B}" presName="childNode1" presStyleLbl="bgAcc1" presStyleIdx="2" presStyleCnt="3" custScaleX="133353" custScaleY="1292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16258D-DC82-4952-8370-9FFB7456C54B}" type="pres">
      <dgm:prSet presAssocID="{A742AD39-CC61-43D2-9FC1-85A8961AB40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79A6A9-34A6-4C25-BCBD-1C0C9E6F7209}" type="pres">
      <dgm:prSet presAssocID="{A742AD39-CC61-43D2-9FC1-85A8961AB40B}" presName="parentNode1" presStyleLbl="node1" presStyleIdx="2" presStyleCnt="3" custLinFactNeighborX="-1007" custLinFactNeighborY="1782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A19469-F7B2-4653-B532-A74A23C306C4}" type="pres">
      <dgm:prSet presAssocID="{A742AD39-CC61-43D2-9FC1-85A8961AB40B}" presName="connSite1" presStyleCnt="0"/>
      <dgm:spPr/>
    </dgm:pt>
  </dgm:ptLst>
  <dgm:cxnLst>
    <dgm:cxn modelId="{40BA694C-58DE-0C4E-AABB-7522C120B9E8}" type="presOf" srcId="{5C8303F8-29AE-4F08-A59B-7BEB7256D03C}" destId="{6BD72A09-288D-4F69-A4FF-639D3B8175FE}" srcOrd="0" destOrd="0" presId="urn:microsoft.com/office/officeart/2005/8/layout/hProcess4"/>
    <dgm:cxn modelId="{FEDFE9CA-6823-A94D-8CC8-C51C5566EB54}" type="presOf" srcId="{D1D165A6-5AE3-4729-A354-A227DD58852F}" destId="{EBA6F327-B442-4736-B390-FD09D9E525CA}" srcOrd="0" destOrd="0" presId="urn:microsoft.com/office/officeart/2005/8/layout/hProcess4"/>
    <dgm:cxn modelId="{E79BB6AC-B2AC-9549-93D5-08F27C54AE83}" type="presOf" srcId="{71E51E21-031A-3B43-9F00-BBA591B420BD}" destId="{4BAF43EB-2BE3-4A55-9D04-3864C5A7496C}" srcOrd="0" destOrd="3" presId="urn:microsoft.com/office/officeart/2005/8/layout/hProcess4"/>
    <dgm:cxn modelId="{86C676E6-A673-9A40-9A54-2AC9EE5A19EE}" type="presOf" srcId="{5744AF16-C0BE-4DFB-BB65-4BBED511C7C0}" destId="{5716258D-DC82-4952-8370-9FFB7456C54B}" srcOrd="1" destOrd="1" presId="urn:microsoft.com/office/officeart/2005/8/layout/hProcess4"/>
    <dgm:cxn modelId="{E4BC69DD-3F24-274D-B618-F96DEBB59310}" srcId="{3EA28C7A-148A-4CAF-9566-3C5223B40B3C}" destId="{D851413D-E215-E54B-9B24-1BBAB8032872}" srcOrd="0" destOrd="0" parTransId="{183158E5-EAE9-7841-91D0-39738CB75686}" sibTransId="{A9EABD8C-8931-C646-9488-B74E980C3265}"/>
    <dgm:cxn modelId="{DEE4D8AF-24B1-E340-8BAA-91CDB59184E9}" srcId="{3EA28C7A-148A-4CAF-9566-3C5223B40B3C}" destId="{3FDD66F7-E851-C14E-B4D4-7F41BD88C36B}" srcOrd="5" destOrd="0" parTransId="{9D055DD2-D4A3-6648-AF6B-A36C7720A89D}" sibTransId="{7DE0CFA1-AF76-B848-8554-EDF2BD88265B}"/>
    <dgm:cxn modelId="{6FD5F68B-5E96-D34F-88D4-B43E53012199}" type="presOf" srcId="{09EA082B-29FC-0342-AA99-D4CBBD22BCB5}" destId="{83E94D78-6D5D-4C6D-B831-4A0E35ADF8BC}" srcOrd="1" destOrd="5" presId="urn:microsoft.com/office/officeart/2005/8/layout/hProcess4"/>
    <dgm:cxn modelId="{D80A0CBF-C49F-1242-9D1A-DCAF401C05B4}" srcId="{3EA28C7A-148A-4CAF-9566-3C5223B40B3C}" destId="{CAD0F728-BFEB-B14D-A9CD-C9E23DB01E03}" srcOrd="4" destOrd="0" parTransId="{B4B53D99-7513-D648-9145-856A11D37FCF}" sibTransId="{B280938A-49A7-1641-AA04-308A636A412E}"/>
    <dgm:cxn modelId="{6F25D5CA-F475-584C-8121-A1409A7303DE}" type="presOf" srcId="{71E51E21-031A-3B43-9F00-BBA591B420BD}" destId="{83E94D78-6D5D-4C6D-B831-4A0E35ADF8BC}" srcOrd="1" destOrd="3" presId="urn:microsoft.com/office/officeart/2005/8/layout/hProcess4"/>
    <dgm:cxn modelId="{A8C79C87-4B09-BF42-BB93-1935E282104E}" type="presOf" srcId="{D851413D-E215-E54B-9B24-1BBAB8032872}" destId="{3B375FE9-B66B-4593-AD12-BF165A735621}" srcOrd="0" destOrd="0" presId="urn:microsoft.com/office/officeart/2005/8/layout/hProcess4"/>
    <dgm:cxn modelId="{1CFF1BC7-D87B-9741-A59C-45707AAC47B4}" type="presOf" srcId="{D1E1C074-860C-A446-B99D-F089A551085E}" destId="{EBA6F327-B442-4736-B390-FD09D9E525CA}" srcOrd="0" destOrd="6" presId="urn:microsoft.com/office/officeart/2005/8/layout/hProcess4"/>
    <dgm:cxn modelId="{F0568322-511C-4056-9F43-3F01BD1B56CE}" srcId="{1CEF980D-E788-4AC1-8125-C9B17A41D171}" destId="{EC27858C-1C5F-4393-A546-BAF08207CDD0}" srcOrd="0" destOrd="0" parTransId="{2059A57A-CC13-4D5E-804A-B0DF84FB4EA5}" sibTransId="{E8396618-B5E3-4505-9CAC-B6217A19B1E7}"/>
    <dgm:cxn modelId="{5EF300B5-8D7F-4139-8CAE-1E2E6DC381FE}" srcId="{A742AD39-CC61-43D2-9FC1-85A8961AB40B}" destId="{FB1FF814-33FC-4D2F-A32E-B9FE6230DDF6}" srcOrd="3" destOrd="0" parTransId="{E4F6CCDD-ECB8-4852-9047-D5EBAB5A51FA}" sibTransId="{7597BE9F-8490-4E08-8C51-CE2A54AFFF1A}"/>
    <dgm:cxn modelId="{E1CF3842-BE8E-4362-8192-82638D736C79}" srcId="{A742AD39-CC61-43D2-9FC1-85A8961AB40B}" destId="{D464D2C7-3BEA-4025-877C-F1A1AAA35459}" srcOrd="2" destOrd="0" parTransId="{B7B38A4B-15B5-42C4-A473-BB3F83DDC1FC}" sibTransId="{A214B96F-6EFD-4E3F-9864-0B5FA99B9596}"/>
    <dgm:cxn modelId="{9B7F8B9E-FBB4-1A42-A4E0-0FAE1B99D391}" type="presOf" srcId="{CF55EF3A-BE5F-436A-B0EC-FC4AF855B367}" destId="{23CED2CB-20ED-4E0B-B855-EA7D09312D18}" srcOrd="1" destOrd="2" presId="urn:microsoft.com/office/officeart/2005/8/layout/hProcess4"/>
    <dgm:cxn modelId="{AC7D8D61-4E98-2840-8DED-8A9111061969}" type="presOf" srcId="{721075B2-AB5F-A44F-A830-B33203EF7487}" destId="{83E94D78-6D5D-4C6D-B831-4A0E35ADF8BC}" srcOrd="1" destOrd="1" presId="urn:microsoft.com/office/officeart/2005/8/layout/hProcess4"/>
    <dgm:cxn modelId="{E208ED43-0EC9-2642-9506-951D999BDB2E}" type="presOf" srcId="{87C2977C-DBC4-457E-B457-E3CA78431339}" destId="{23CED2CB-20ED-4E0B-B855-EA7D09312D18}" srcOrd="1" destOrd="1" presId="urn:microsoft.com/office/officeart/2005/8/layout/hProcess4"/>
    <dgm:cxn modelId="{2C9505D8-17F7-104E-AD99-6E78FF5E294A}" type="presOf" srcId="{FB1FF814-33FC-4D2F-A32E-B9FE6230DDF6}" destId="{5716258D-DC82-4952-8370-9FFB7456C54B}" srcOrd="1" destOrd="3" presId="urn:microsoft.com/office/officeart/2005/8/layout/hProcess4"/>
    <dgm:cxn modelId="{0204238B-2A91-F743-83FF-9DA7813DFFA7}" type="presOf" srcId="{3EA28C7A-148A-4CAF-9566-3C5223B40B3C}" destId="{52FCA316-0BE8-44A1-91F8-6B90AD091739}" srcOrd="0" destOrd="0" presId="urn:microsoft.com/office/officeart/2005/8/layout/hProcess4"/>
    <dgm:cxn modelId="{B7B7D934-4DED-C54D-9D7E-AD0D3DBB4BA0}" type="presOf" srcId="{721075B2-AB5F-A44F-A830-B33203EF7487}" destId="{4BAF43EB-2BE3-4A55-9D04-3864C5A7496C}" srcOrd="0" destOrd="1" presId="urn:microsoft.com/office/officeart/2005/8/layout/hProcess4"/>
    <dgm:cxn modelId="{1C829F9C-37CA-4C08-A357-A51B8FA40EA6}" srcId="{A742AD39-CC61-43D2-9FC1-85A8961AB40B}" destId="{D1D165A6-5AE3-4729-A354-A227DD58852F}" srcOrd="0" destOrd="0" parTransId="{0B952C75-D622-45D9-8B2C-6462E7C3EBEB}" sibTransId="{DD09E884-02A6-4621-83B3-BD3D309997FA}"/>
    <dgm:cxn modelId="{D2C18E2F-24B9-F947-ADBF-7B3721F5BE08}" srcId="{1CEF980D-E788-4AC1-8125-C9B17A41D171}" destId="{721075B2-AB5F-A44F-A830-B33203EF7487}" srcOrd="1" destOrd="0" parTransId="{68825D73-2ADE-4E4F-847E-1BF1A9743D3B}" sibTransId="{0F6ED7B9-EBDF-734D-B374-D6D442499897}"/>
    <dgm:cxn modelId="{74E46635-2446-4F43-A22A-B454A953AB5D}" type="presOf" srcId="{6B0BDBF8-58D4-E54E-A4F4-807C92721B45}" destId="{4BAF43EB-2BE3-4A55-9D04-3864C5A7496C}" srcOrd="0" destOrd="6" presId="urn:microsoft.com/office/officeart/2005/8/layout/hProcess4"/>
    <dgm:cxn modelId="{C7E4A089-E96A-49BD-973C-187318B96307}" srcId="{A742AD39-CC61-43D2-9FC1-85A8961AB40B}" destId="{5744AF16-C0BE-4DFB-BB65-4BBED511C7C0}" srcOrd="1" destOrd="0" parTransId="{3D1A479C-D836-4316-A567-0385810D4FBA}" sibTransId="{8176274C-C9E8-4422-8EE7-DE5BD37629A8}"/>
    <dgm:cxn modelId="{C5F31E13-7AB0-244C-B686-200065990AAE}" type="presOf" srcId="{F8541A52-BD35-AD4D-8BBD-FF01420C43DA}" destId="{4BAF43EB-2BE3-4A55-9D04-3864C5A7496C}" srcOrd="0" destOrd="4" presId="urn:microsoft.com/office/officeart/2005/8/layout/hProcess4"/>
    <dgm:cxn modelId="{A8E00EDC-D56B-5744-BEDB-1566D083FCD0}" type="presOf" srcId="{3E73612C-0318-488F-82D6-AEDE8F38E608}" destId="{A697E34D-7996-4DDA-90E7-49E34F8C15DD}" srcOrd="0" destOrd="0" presId="urn:microsoft.com/office/officeart/2005/8/layout/hProcess4"/>
    <dgm:cxn modelId="{5ECA89DE-4C13-7B43-830D-8773F5FA2C52}" srcId="{A742AD39-CC61-43D2-9FC1-85A8961AB40B}" destId="{D1E1C074-860C-A446-B99D-F089A551085E}" srcOrd="6" destOrd="0" parTransId="{C8FF0354-A767-254E-9148-06678CAFFD73}" sibTransId="{E576440B-2A1E-FB4F-A191-C9E2F7BDDA92}"/>
    <dgm:cxn modelId="{82157893-791A-4181-AE19-72C5C857FC51}" srcId="{5C8303F8-29AE-4F08-A59B-7BEB7256D03C}" destId="{A742AD39-CC61-43D2-9FC1-85A8961AB40B}" srcOrd="2" destOrd="0" parTransId="{7DEE23D6-978A-45FB-BFBD-825A4F723511}" sibTransId="{0BC4BF71-FFC7-4006-BC04-64412464C6EE}"/>
    <dgm:cxn modelId="{E415C41A-FA6F-4547-AE58-E4B227062FD9}" type="presOf" srcId="{D1E1C074-860C-A446-B99D-F089A551085E}" destId="{5716258D-DC82-4952-8370-9FFB7456C54B}" srcOrd="1" destOrd="6" presId="urn:microsoft.com/office/officeart/2005/8/layout/hProcess4"/>
    <dgm:cxn modelId="{E07E1513-0B3A-C841-BBCA-93973C6E907B}" srcId="{1CEF980D-E788-4AC1-8125-C9B17A41D171}" destId="{71E51E21-031A-3B43-9F00-BBA591B420BD}" srcOrd="3" destOrd="0" parTransId="{D8757096-A735-934D-86FB-7C8E42913416}" sibTransId="{9AF57EFA-F6FB-E647-B10A-40BC50826FE9}"/>
    <dgm:cxn modelId="{77513F68-1008-43C9-B6E5-CD585D04DDAE}" srcId="{3EA28C7A-148A-4CAF-9566-3C5223B40B3C}" destId="{87C2977C-DBC4-457E-B457-E3CA78431339}" srcOrd="1" destOrd="0" parTransId="{A080BAE6-22A2-4099-BA2D-FF34D78B791A}" sibTransId="{074F2B23-B498-4237-915B-85C56EC5CB96}"/>
    <dgm:cxn modelId="{72771269-7CEC-0E43-8769-E2F300F14B10}" type="presOf" srcId="{FB1FF814-33FC-4D2F-A32E-B9FE6230DDF6}" destId="{EBA6F327-B442-4736-B390-FD09D9E525CA}" srcOrd="0" destOrd="3" presId="urn:microsoft.com/office/officeart/2005/8/layout/hProcess4"/>
    <dgm:cxn modelId="{9C538553-8E79-4EFD-BF85-F160A344E97B}" srcId="{5C8303F8-29AE-4F08-A59B-7BEB7256D03C}" destId="{3EA28C7A-148A-4CAF-9566-3C5223B40B3C}" srcOrd="1" destOrd="0" parTransId="{51C54CC2-858F-4A45-8E0E-4271B76D53A2}" sibTransId="{76156444-4E30-4673-B076-D07A116A07E1}"/>
    <dgm:cxn modelId="{70304241-8F71-0545-889E-BEA7A8F81D9B}" type="presOf" srcId="{D464D2C7-3BEA-4025-877C-F1A1AAA35459}" destId="{EBA6F327-B442-4736-B390-FD09D9E525CA}" srcOrd="0" destOrd="2" presId="urn:microsoft.com/office/officeart/2005/8/layout/hProcess4"/>
    <dgm:cxn modelId="{BAEF4EC4-492E-9E4D-95FD-48C59EF98E4E}" type="presOf" srcId="{2AFE9607-58AE-47EA-B9E7-1962208659A3}" destId="{EBA6F327-B442-4736-B390-FD09D9E525CA}" srcOrd="0" destOrd="5" presId="urn:microsoft.com/office/officeart/2005/8/layout/hProcess4"/>
    <dgm:cxn modelId="{D758A65E-0E08-4E82-8A68-72E9D5407D6A}" srcId="{A742AD39-CC61-43D2-9FC1-85A8961AB40B}" destId="{D467F68A-7F7E-48CA-80FF-30253C5DBB53}" srcOrd="4" destOrd="0" parTransId="{EB5A402C-9159-4140-BD69-4124D2F97791}" sibTransId="{39915C55-8809-4A47-B66E-81E79D84BCDD}"/>
    <dgm:cxn modelId="{368F609D-8730-48BE-A7EA-A5FC301BCB6A}" srcId="{3EA28C7A-148A-4CAF-9566-3C5223B40B3C}" destId="{CF55EF3A-BE5F-436A-B0EC-FC4AF855B367}" srcOrd="2" destOrd="0" parTransId="{438751EC-A9CB-4BF8-B045-09D841F08C55}" sibTransId="{AA5A17C2-A1EB-42DF-85D2-68CCC7C2B483}"/>
    <dgm:cxn modelId="{AB71BCF3-18B5-1041-B09A-D128E3556EF5}" type="presOf" srcId="{2AFE9607-58AE-47EA-B9E7-1962208659A3}" destId="{5716258D-DC82-4952-8370-9FFB7456C54B}" srcOrd="1" destOrd="5" presId="urn:microsoft.com/office/officeart/2005/8/layout/hProcess4"/>
    <dgm:cxn modelId="{4AC5C718-7AE8-FC4B-8645-69D7CB063364}" type="presOf" srcId="{EC27858C-1C5F-4393-A546-BAF08207CDD0}" destId="{4BAF43EB-2BE3-4A55-9D04-3864C5A7496C}" srcOrd="0" destOrd="0" presId="urn:microsoft.com/office/officeart/2005/8/layout/hProcess4"/>
    <dgm:cxn modelId="{394019BF-E1E2-3243-A601-07EB1DC3BC95}" srcId="{1CEF980D-E788-4AC1-8125-C9B17A41D171}" destId="{C0ED020E-A799-8A44-9E8D-C201A815EDEF}" srcOrd="2" destOrd="0" parTransId="{25A7B5F7-3EB3-3841-A37C-C899782392B4}" sibTransId="{BFE06C09-7A13-5641-8ED7-70271B18EB3E}"/>
    <dgm:cxn modelId="{71079438-9E13-FC4C-8C9A-825A094472BB}" srcId="{1CEF980D-E788-4AC1-8125-C9B17A41D171}" destId="{6B0BDBF8-58D4-E54E-A4F4-807C92721B45}" srcOrd="6" destOrd="0" parTransId="{37E7DBDB-0E5C-5641-8066-339219A3D628}" sibTransId="{C9388F33-4AA6-A54A-8AF9-3C191471F00C}"/>
    <dgm:cxn modelId="{60938367-A119-DD48-8CFA-74BFCE27605B}" type="presOf" srcId="{D1D165A6-5AE3-4729-A354-A227DD58852F}" destId="{5716258D-DC82-4952-8370-9FFB7456C54B}" srcOrd="1" destOrd="0" presId="urn:microsoft.com/office/officeart/2005/8/layout/hProcess4"/>
    <dgm:cxn modelId="{E8EF7282-E9C9-2C42-B184-FE196865459B}" type="presOf" srcId="{55747E30-17AE-4098-9F62-7EEE8030FDFF}" destId="{23CED2CB-20ED-4E0B-B855-EA7D09312D18}" srcOrd="1" destOrd="3" presId="urn:microsoft.com/office/officeart/2005/8/layout/hProcess4"/>
    <dgm:cxn modelId="{36264812-E238-FB48-BD07-E68562407E40}" type="presOf" srcId="{6B0BDBF8-58D4-E54E-A4F4-807C92721B45}" destId="{83E94D78-6D5D-4C6D-B831-4A0E35ADF8BC}" srcOrd="1" destOrd="6" presId="urn:microsoft.com/office/officeart/2005/8/layout/hProcess4"/>
    <dgm:cxn modelId="{F81EB093-BB98-FA47-9A2D-43A668D347AE}" type="presOf" srcId="{D464D2C7-3BEA-4025-877C-F1A1AAA35459}" destId="{5716258D-DC82-4952-8370-9FFB7456C54B}" srcOrd="1" destOrd="2" presId="urn:microsoft.com/office/officeart/2005/8/layout/hProcess4"/>
    <dgm:cxn modelId="{8574AC22-2DC0-4542-95EF-9CF628368B21}" type="presOf" srcId="{EC27858C-1C5F-4393-A546-BAF08207CDD0}" destId="{83E94D78-6D5D-4C6D-B831-4A0E35ADF8BC}" srcOrd="1" destOrd="0" presId="urn:microsoft.com/office/officeart/2005/8/layout/hProcess4"/>
    <dgm:cxn modelId="{AA22BFBB-D47A-DC4C-BDCC-B5538C9EB4BE}" type="presOf" srcId="{5744AF16-C0BE-4DFB-BB65-4BBED511C7C0}" destId="{EBA6F327-B442-4736-B390-FD09D9E525CA}" srcOrd="0" destOrd="1" presId="urn:microsoft.com/office/officeart/2005/8/layout/hProcess4"/>
    <dgm:cxn modelId="{8608389A-E2BA-EA43-AE16-D51729F111C7}" type="presOf" srcId="{F8541A52-BD35-AD4D-8BBD-FF01420C43DA}" destId="{83E94D78-6D5D-4C6D-B831-4A0E35ADF8BC}" srcOrd="1" destOrd="4" presId="urn:microsoft.com/office/officeart/2005/8/layout/hProcess4"/>
    <dgm:cxn modelId="{9960CC2A-BD43-EC4E-BB47-D53D690822CC}" type="presOf" srcId="{87C2977C-DBC4-457E-B457-E3CA78431339}" destId="{3B375FE9-B66B-4593-AD12-BF165A735621}" srcOrd="0" destOrd="1" presId="urn:microsoft.com/office/officeart/2005/8/layout/hProcess4"/>
    <dgm:cxn modelId="{24572D03-9851-994B-86EE-11079FDD9F3F}" type="presOf" srcId="{D467F68A-7F7E-48CA-80FF-30253C5DBB53}" destId="{5716258D-DC82-4952-8370-9FFB7456C54B}" srcOrd="1" destOrd="4" presId="urn:microsoft.com/office/officeart/2005/8/layout/hProcess4"/>
    <dgm:cxn modelId="{3CD385AE-5B73-C047-A133-BC7F802887D5}" type="presOf" srcId="{1CEF980D-E788-4AC1-8125-C9B17A41D171}" destId="{B6EB63FD-9681-4E8F-9070-938A66D016A7}" srcOrd="0" destOrd="0" presId="urn:microsoft.com/office/officeart/2005/8/layout/hProcess4"/>
    <dgm:cxn modelId="{5D42B8E3-F70B-4E4B-8D64-EB5D80992EBA}" type="presOf" srcId="{CAD0F728-BFEB-B14D-A9CD-C9E23DB01E03}" destId="{3B375FE9-B66B-4593-AD12-BF165A735621}" srcOrd="0" destOrd="4" presId="urn:microsoft.com/office/officeart/2005/8/layout/hProcess4"/>
    <dgm:cxn modelId="{3530FCD1-FB4B-F149-8EB6-466A5176B2B6}" srcId="{1CEF980D-E788-4AC1-8125-C9B17A41D171}" destId="{F8541A52-BD35-AD4D-8BBD-FF01420C43DA}" srcOrd="4" destOrd="0" parTransId="{EEF2B77D-8292-344C-8A55-7FD20581303A}" sibTransId="{49E56E3A-B663-3E45-94E8-C19C42F0E441}"/>
    <dgm:cxn modelId="{F762DB2D-9E55-754C-9984-6545CC98E7BD}" type="presOf" srcId="{CAD0F728-BFEB-B14D-A9CD-C9E23DB01E03}" destId="{23CED2CB-20ED-4E0B-B855-EA7D09312D18}" srcOrd="1" destOrd="4" presId="urn:microsoft.com/office/officeart/2005/8/layout/hProcess4"/>
    <dgm:cxn modelId="{01888609-F865-7546-B6EE-C81B5DAF3EEE}" type="presOf" srcId="{D851413D-E215-E54B-9B24-1BBAB8032872}" destId="{23CED2CB-20ED-4E0B-B855-EA7D09312D18}" srcOrd="1" destOrd="0" presId="urn:microsoft.com/office/officeart/2005/8/layout/hProcess4"/>
    <dgm:cxn modelId="{CB49DAED-5A3B-1149-AF67-392A606ED584}" srcId="{1CEF980D-E788-4AC1-8125-C9B17A41D171}" destId="{09EA082B-29FC-0342-AA99-D4CBBD22BCB5}" srcOrd="5" destOrd="0" parTransId="{4FD7FD38-83BD-9742-BBFA-7EEDC8427372}" sibTransId="{BD29886C-D8B3-B14D-9B02-E2000B253896}"/>
    <dgm:cxn modelId="{85364EFF-1A10-4BFD-8CC7-1C2B72547E6C}" srcId="{A742AD39-CC61-43D2-9FC1-85A8961AB40B}" destId="{2AFE9607-58AE-47EA-B9E7-1962208659A3}" srcOrd="5" destOrd="0" parTransId="{AABE1B4F-35D7-431B-B7BE-E29503479A23}" sibTransId="{09E55DD2-2958-41E4-9206-1E4852C8C7C8}"/>
    <dgm:cxn modelId="{780B475B-686A-6A45-814F-8AB5A22D52F5}" type="presOf" srcId="{3FDD66F7-E851-C14E-B4D4-7F41BD88C36B}" destId="{3B375FE9-B66B-4593-AD12-BF165A735621}" srcOrd="0" destOrd="5" presId="urn:microsoft.com/office/officeart/2005/8/layout/hProcess4"/>
    <dgm:cxn modelId="{20B84C11-0C1A-0E48-BCDA-B034FCCA67C5}" type="presOf" srcId="{55747E30-17AE-4098-9F62-7EEE8030FDFF}" destId="{3B375FE9-B66B-4593-AD12-BF165A735621}" srcOrd="0" destOrd="3" presId="urn:microsoft.com/office/officeart/2005/8/layout/hProcess4"/>
    <dgm:cxn modelId="{D86EDCC1-D802-4252-B64B-052354FC43D7}" srcId="{3EA28C7A-148A-4CAF-9566-3C5223B40B3C}" destId="{55747E30-17AE-4098-9F62-7EEE8030FDFF}" srcOrd="3" destOrd="0" parTransId="{F1564FA4-47D7-43D3-AF69-0B83852C32BB}" sibTransId="{F46D2E19-589C-455B-BD01-F1ADEB6A33B2}"/>
    <dgm:cxn modelId="{9F658814-C2DA-6A48-93F8-C0F4CB0D0630}" type="presOf" srcId="{C0ED020E-A799-8A44-9E8D-C201A815EDEF}" destId="{83E94D78-6D5D-4C6D-B831-4A0E35ADF8BC}" srcOrd="1" destOrd="2" presId="urn:microsoft.com/office/officeart/2005/8/layout/hProcess4"/>
    <dgm:cxn modelId="{BD76197E-43F6-DE4E-AC00-14AFD562362E}" type="presOf" srcId="{3FDD66F7-E851-C14E-B4D4-7F41BD88C36B}" destId="{23CED2CB-20ED-4E0B-B855-EA7D09312D18}" srcOrd="1" destOrd="5" presId="urn:microsoft.com/office/officeart/2005/8/layout/hProcess4"/>
    <dgm:cxn modelId="{E34C8048-A325-4B47-9BD3-CA23B7609AA6}" type="presOf" srcId="{D467F68A-7F7E-48CA-80FF-30253C5DBB53}" destId="{EBA6F327-B442-4736-B390-FD09D9E525CA}" srcOrd="0" destOrd="4" presId="urn:microsoft.com/office/officeart/2005/8/layout/hProcess4"/>
    <dgm:cxn modelId="{947C187A-56D8-4293-89E3-377E87C1BA85}" srcId="{5C8303F8-29AE-4F08-A59B-7BEB7256D03C}" destId="{1CEF980D-E788-4AC1-8125-C9B17A41D171}" srcOrd="0" destOrd="0" parTransId="{3CC7D89D-35ED-441C-9E47-D175A2F2F9BC}" sibTransId="{3E73612C-0318-488F-82D6-AEDE8F38E608}"/>
    <dgm:cxn modelId="{3BE1623B-38F5-AD40-A922-D11319775D70}" type="presOf" srcId="{A742AD39-CC61-43D2-9FC1-85A8961AB40B}" destId="{C879A6A9-34A6-4C25-BCBD-1C0C9E6F7209}" srcOrd="0" destOrd="0" presId="urn:microsoft.com/office/officeart/2005/8/layout/hProcess4"/>
    <dgm:cxn modelId="{0333EEC5-0966-D343-A310-92302E9C7645}" type="presOf" srcId="{CF55EF3A-BE5F-436A-B0EC-FC4AF855B367}" destId="{3B375FE9-B66B-4593-AD12-BF165A735621}" srcOrd="0" destOrd="2" presId="urn:microsoft.com/office/officeart/2005/8/layout/hProcess4"/>
    <dgm:cxn modelId="{77A65DA9-F06C-3649-AC3A-062CAC51B781}" type="presOf" srcId="{76156444-4E30-4673-B076-D07A116A07E1}" destId="{4B332ECC-B0A2-45D3-BFA6-6CB84B8D6B8E}" srcOrd="0" destOrd="0" presId="urn:microsoft.com/office/officeart/2005/8/layout/hProcess4"/>
    <dgm:cxn modelId="{334D85AC-672B-EA41-9009-4241F6FE9706}" type="presOf" srcId="{09EA082B-29FC-0342-AA99-D4CBBD22BCB5}" destId="{4BAF43EB-2BE3-4A55-9D04-3864C5A7496C}" srcOrd="0" destOrd="5" presId="urn:microsoft.com/office/officeart/2005/8/layout/hProcess4"/>
    <dgm:cxn modelId="{110E2156-D5FC-3B49-A975-C77BF8EBE68A}" type="presOf" srcId="{C0ED020E-A799-8A44-9E8D-C201A815EDEF}" destId="{4BAF43EB-2BE3-4A55-9D04-3864C5A7496C}" srcOrd="0" destOrd="2" presId="urn:microsoft.com/office/officeart/2005/8/layout/hProcess4"/>
    <dgm:cxn modelId="{D0907591-725F-0548-A30D-7E210A022611}" type="presParOf" srcId="{6BD72A09-288D-4F69-A4FF-639D3B8175FE}" destId="{DD2B8EEE-E782-443C-9214-3A3AE88EDABF}" srcOrd="0" destOrd="0" presId="urn:microsoft.com/office/officeart/2005/8/layout/hProcess4"/>
    <dgm:cxn modelId="{21600302-7775-CC4B-BD7D-C00B8E48E686}" type="presParOf" srcId="{6BD72A09-288D-4F69-A4FF-639D3B8175FE}" destId="{16004E79-EF41-49FD-BAA0-8BC2ADE947E6}" srcOrd="1" destOrd="0" presId="urn:microsoft.com/office/officeart/2005/8/layout/hProcess4"/>
    <dgm:cxn modelId="{13139A31-F07B-C442-AEF7-954617414163}" type="presParOf" srcId="{6BD72A09-288D-4F69-A4FF-639D3B8175FE}" destId="{F4AAB1F7-4E4B-4232-A83A-5D1CA3F552BD}" srcOrd="2" destOrd="0" presId="urn:microsoft.com/office/officeart/2005/8/layout/hProcess4"/>
    <dgm:cxn modelId="{17007481-EA67-B840-B7D2-1E7D053C1CBC}" type="presParOf" srcId="{F4AAB1F7-4E4B-4232-A83A-5D1CA3F552BD}" destId="{CB1D742A-E001-4826-9DA0-15C7B50510A3}" srcOrd="0" destOrd="0" presId="urn:microsoft.com/office/officeart/2005/8/layout/hProcess4"/>
    <dgm:cxn modelId="{F7CE754D-83E9-C54E-81BD-0EC9493ED384}" type="presParOf" srcId="{CB1D742A-E001-4826-9DA0-15C7B50510A3}" destId="{A116666A-614B-48A3-A079-6F57E5B6F5CE}" srcOrd="0" destOrd="0" presId="urn:microsoft.com/office/officeart/2005/8/layout/hProcess4"/>
    <dgm:cxn modelId="{1C9B2F6B-60D5-AB40-BBB3-44F11E502D33}" type="presParOf" srcId="{CB1D742A-E001-4826-9DA0-15C7B50510A3}" destId="{4BAF43EB-2BE3-4A55-9D04-3864C5A7496C}" srcOrd="1" destOrd="0" presId="urn:microsoft.com/office/officeart/2005/8/layout/hProcess4"/>
    <dgm:cxn modelId="{017D9B9A-96BC-C144-B961-3E5CD9D7C6B7}" type="presParOf" srcId="{CB1D742A-E001-4826-9DA0-15C7B50510A3}" destId="{83E94D78-6D5D-4C6D-B831-4A0E35ADF8BC}" srcOrd="2" destOrd="0" presId="urn:microsoft.com/office/officeart/2005/8/layout/hProcess4"/>
    <dgm:cxn modelId="{CBBEC516-AB52-D646-8FFF-4753C89C499A}" type="presParOf" srcId="{CB1D742A-E001-4826-9DA0-15C7B50510A3}" destId="{B6EB63FD-9681-4E8F-9070-938A66D016A7}" srcOrd="3" destOrd="0" presId="urn:microsoft.com/office/officeart/2005/8/layout/hProcess4"/>
    <dgm:cxn modelId="{B7028B11-8A01-884E-9125-6C8F546232CA}" type="presParOf" srcId="{CB1D742A-E001-4826-9DA0-15C7B50510A3}" destId="{7E446042-EC05-47C2-B4B5-86BD8D4CAAA5}" srcOrd="4" destOrd="0" presId="urn:microsoft.com/office/officeart/2005/8/layout/hProcess4"/>
    <dgm:cxn modelId="{927A0B45-83A2-8449-BCF9-36F7E0A38077}" type="presParOf" srcId="{F4AAB1F7-4E4B-4232-A83A-5D1CA3F552BD}" destId="{A697E34D-7996-4DDA-90E7-49E34F8C15DD}" srcOrd="1" destOrd="0" presId="urn:microsoft.com/office/officeart/2005/8/layout/hProcess4"/>
    <dgm:cxn modelId="{05A3C38C-390B-2A41-AE55-E960DA193A13}" type="presParOf" srcId="{F4AAB1F7-4E4B-4232-A83A-5D1CA3F552BD}" destId="{61B49CF8-116B-4224-BC16-BD58F2578C77}" srcOrd="2" destOrd="0" presId="urn:microsoft.com/office/officeart/2005/8/layout/hProcess4"/>
    <dgm:cxn modelId="{975AB6CF-35F5-EC40-AF3B-523FEBC33567}" type="presParOf" srcId="{61B49CF8-116B-4224-BC16-BD58F2578C77}" destId="{28548212-438B-41CE-9493-B068113CA314}" srcOrd="0" destOrd="0" presId="urn:microsoft.com/office/officeart/2005/8/layout/hProcess4"/>
    <dgm:cxn modelId="{EE4176CA-1AF3-464D-A854-9E048418D90C}" type="presParOf" srcId="{61B49CF8-116B-4224-BC16-BD58F2578C77}" destId="{3B375FE9-B66B-4593-AD12-BF165A735621}" srcOrd="1" destOrd="0" presId="urn:microsoft.com/office/officeart/2005/8/layout/hProcess4"/>
    <dgm:cxn modelId="{D6EB62EA-9FA7-E34C-B82B-AF417CD5CA7A}" type="presParOf" srcId="{61B49CF8-116B-4224-BC16-BD58F2578C77}" destId="{23CED2CB-20ED-4E0B-B855-EA7D09312D18}" srcOrd="2" destOrd="0" presId="urn:microsoft.com/office/officeart/2005/8/layout/hProcess4"/>
    <dgm:cxn modelId="{AB9B02E3-21F2-6245-A14C-7FE533723499}" type="presParOf" srcId="{61B49CF8-116B-4224-BC16-BD58F2578C77}" destId="{52FCA316-0BE8-44A1-91F8-6B90AD091739}" srcOrd="3" destOrd="0" presId="urn:microsoft.com/office/officeart/2005/8/layout/hProcess4"/>
    <dgm:cxn modelId="{ED534742-F7D3-554A-B0E6-5A3606EB9509}" type="presParOf" srcId="{61B49CF8-116B-4224-BC16-BD58F2578C77}" destId="{ABEB8A8B-D095-4C75-A2D9-D7CC1BCA9022}" srcOrd="4" destOrd="0" presId="urn:microsoft.com/office/officeart/2005/8/layout/hProcess4"/>
    <dgm:cxn modelId="{B195DE6D-A53D-FA4B-9DB0-B688A4EA5820}" type="presParOf" srcId="{F4AAB1F7-4E4B-4232-A83A-5D1CA3F552BD}" destId="{4B332ECC-B0A2-45D3-BFA6-6CB84B8D6B8E}" srcOrd="3" destOrd="0" presId="urn:microsoft.com/office/officeart/2005/8/layout/hProcess4"/>
    <dgm:cxn modelId="{C91A3E63-8880-6640-A231-3B50B347917F}" type="presParOf" srcId="{F4AAB1F7-4E4B-4232-A83A-5D1CA3F552BD}" destId="{B5BCFABD-FDDB-4487-AA5B-172E4EA460A9}" srcOrd="4" destOrd="0" presId="urn:microsoft.com/office/officeart/2005/8/layout/hProcess4"/>
    <dgm:cxn modelId="{F615E76F-009B-474D-BAC7-878DD078D3CE}" type="presParOf" srcId="{B5BCFABD-FDDB-4487-AA5B-172E4EA460A9}" destId="{ABDEC15C-2234-4BBB-8272-DC262E10C196}" srcOrd="0" destOrd="0" presId="urn:microsoft.com/office/officeart/2005/8/layout/hProcess4"/>
    <dgm:cxn modelId="{E6E07C47-AF21-BA41-BFEB-1655485A17F6}" type="presParOf" srcId="{B5BCFABD-FDDB-4487-AA5B-172E4EA460A9}" destId="{EBA6F327-B442-4736-B390-FD09D9E525CA}" srcOrd="1" destOrd="0" presId="urn:microsoft.com/office/officeart/2005/8/layout/hProcess4"/>
    <dgm:cxn modelId="{45DF93A4-6E6C-F24A-8442-331A9CE39D99}" type="presParOf" srcId="{B5BCFABD-FDDB-4487-AA5B-172E4EA460A9}" destId="{5716258D-DC82-4952-8370-9FFB7456C54B}" srcOrd="2" destOrd="0" presId="urn:microsoft.com/office/officeart/2005/8/layout/hProcess4"/>
    <dgm:cxn modelId="{9D5C3EE3-0630-594E-8E05-AFFF45C3AD1E}" type="presParOf" srcId="{B5BCFABD-FDDB-4487-AA5B-172E4EA460A9}" destId="{C879A6A9-34A6-4C25-BCBD-1C0C9E6F7209}" srcOrd="3" destOrd="0" presId="urn:microsoft.com/office/officeart/2005/8/layout/hProcess4"/>
    <dgm:cxn modelId="{BEA29647-27D4-0449-9AFE-D65DFE3C5CD4}" type="presParOf" srcId="{B5BCFABD-FDDB-4487-AA5B-172E4EA460A9}" destId="{8BA19469-F7B2-4653-B532-A74A23C306C4}" srcOrd="4" destOrd="0" presId="urn:microsoft.com/office/officeart/2005/8/layout/h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F43EB-2BE3-4A55-9D04-3864C5A7496C}">
      <dsp:nvSpPr>
        <dsp:cNvPr id="0" name=""/>
        <dsp:cNvSpPr/>
      </dsp:nvSpPr>
      <dsp:spPr>
        <a:xfrm>
          <a:off x="0" y="976615"/>
          <a:ext cx="2226776" cy="1836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ED792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Stress</a:t>
          </a:r>
          <a:endParaRPr lang="de-CH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Traumata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Bewegungsmangel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b="1" kern="1200" dirty="0"/>
            <a:t>Falsche Ernährung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Schlafmangel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Lichtmangel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Städtisches Umfeld</a:t>
          </a:r>
        </a:p>
      </dsp:txBody>
      <dsp:txXfrm>
        <a:off x="42266" y="1018881"/>
        <a:ext cx="2142244" cy="1358530"/>
      </dsp:txXfrm>
    </dsp:sp>
    <dsp:sp modelId="{A697E34D-7996-4DDA-90E7-49E34F8C15DD}">
      <dsp:nvSpPr>
        <dsp:cNvPr id="0" name=""/>
        <dsp:cNvSpPr/>
      </dsp:nvSpPr>
      <dsp:spPr>
        <a:xfrm>
          <a:off x="1216584" y="1571608"/>
          <a:ext cx="2605884" cy="2605884"/>
        </a:xfrm>
        <a:prstGeom prst="leftCircularArrow">
          <a:avLst>
            <a:gd name="adj1" fmla="val 3190"/>
            <a:gd name="adj2" fmla="val 392854"/>
            <a:gd name="adj3" fmla="val 1939547"/>
            <a:gd name="adj4" fmla="val 8795672"/>
            <a:gd name="adj5" fmla="val 3721"/>
          </a:avLst>
        </a:prstGeom>
        <a:solidFill>
          <a:srgbClr val="C0E8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B63FD-9681-4E8F-9070-938A66D016A7}">
      <dsp:nvSpPr>
        <dsp:cNvPr id="0" name=""/>
        <dsp:cNvSpPr/>
      </dsp:nvSpPr>
      <dsp:spPr>
        <a:xfrm>
          <a:off x="517327" y="2755199"/>
          <a:ext cx="1979356" cy="787124"/>
        </a:xfrm>
        <a:prstGeom prst="roundRect">
          <a:avLst>
            <a:gd name="adj" fmla="val 10000"/>
          </a:avLst>
        </a:prstGeom>
        <a:solidFill>
          <a:srgbClr val="C0E8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>
              <a:solidFill>
                <a:schemeClr val="tx2"/>
              </a:solidFill>
            </a:rPr>
            <a:t>Risikozustand</a:t>
          </a:r>
        </a:p>
      </dsp:txBody>
      <dsp:txXfrm>
        <a:off x="540381" y="2778253"/>
        <a:ext cx="1933248" cy="741016"/>
      </dsp:txXfrm>
    </dsp:sp>
    <dsp:sp modelId="{3B375FE9-B66B-4593-AD12-BF165A735621}">
      <dsp:nvSpPr>
        <dsp:cNvPr id="0" name=""/>
        <dsp:cNvSpPr/>
      </dsp:nvSpPr>
      <dsp:spPr>
        <a:xfrm>
          <a:off x="2870197" y="899228"/>
          <a:ext cx="2447983" cy="2374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169731"/>
              <a:satOff val="38017"/>
              <a:lumOff val="-33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C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Stresshormone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Insulin, </a:t>
          </a:r>
          <a:r>
            <a:rPr lang="de-CH" sz="1400" kern="1200" dirty="0" err="1"/>
            <a:t>Leptin</a:t>
          </a:r>
          <a:r>
            <a:rPr lang="de-CH" sz="1400" kern="1200" dirty="0"/>
            <a:t>, </a:t>
          </a:r>
          <a:r>
            <a:rPr lang="de-CH" sz="1400" kern="1200" dirty="0" err="1"/>
            <a:t>Ghrelin</a:t>
          </a:r>
          <a:endParaRPr lang="de-C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Blutviskosität, Plättchen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Entzündung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Vitaminmangel</a:t>
          </a:r>
        </a:p>
      </dsp:txBody>
      <dsp:txXfrm>
        <a:off x="2924833" y="1462614"/>
        <a:ext cx="2338711" cy="1756145"/>
      </dsp:txXfrm>
    </dsp:sp>
    <dsp:sp modelId="{4B332ECC-B0A2-45D3-BFA6-6CB84B8D6B8E}">
      <dsp:nvSpPr>
        <dsp:cNvPr id="0" name=""/>
        <dsp:cNvSpPr/>
      </dsp:nvSpPr>
      <dsp:spPr>
        <a:xfrm>
          <a:off x="4177635" y="-82583"/>
          <a:ext cx="3210532" cy="3210532"/>
        </a:xfrm>
        <a:prstGeom prst="circularArrow">
          <a:avLst>
            <a:gd name="adj1" fmla="val 2589"/>
            <a:gd name="adj2" fmla="val 314409"/>
            <a:gd name="adj3" fmla="val 19510085"/>
            <a:gd name="adj4" fmla="val 12575516"/>
            <a:gd name="adj5" fmla="val 3020"/>
          </a:avLst>
        </a:prstGeom>
        <a:solidFill>
          <a:srgbClr val="C0E8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CA316-0BE8-44A1-91F8-6B90AD091739}">
      <dsp:nvSpPr>
        <dsp:cNvPr id="0" name=""/>
        <dsp:cNvSpPr/>
      </dsp:nvSpPr>
      <dsp:spPr>
        <a:xfrm>
          <a:off x="3475640" y="774437"/>
          <a:ext cx="1979356" cy="787124"/>
        </a:xfrm>
        <a:prstGeom prst="roundRect">
          <a:avLst>
            <a:gd name="adj" fmla="val 10000"/>
          </a:avLst>
        </a:prstGeom>
        <a:solidFill>
          <a:srgbClr val="C0E8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>
              <a:solidFill>
                <a:schemeClr val="tx2"/>
              </a:solidFill>
            </a:rPr>
            <a:t>Depression</a:t>
          </a:r>
        </a:p>
      </dsp:txBody>
      <dsp:txXfrm>
        <a:off x="3498694" y="797491"/>
        <a:ext cx="1933248" cy="741016"/>
      </dsp:txXfrm>
    </dsp:sp>
    <dsp:sp modelId="{EBA6F327-B442-4736-B390-FD09D9E525CA}">
      <dsp:nvSpPr>
        <dsp:cNvPr id="0" name=""/>
        <dsp:cNvSpPr/>
      </dsp:nvSpPr>
      <dsp:spPr>
        <a:xfrm>
          <a:off x="5850798" y="903578"/>
          <a:ext cx="2969472" cy="2373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8339463"/>
              <a:satOff val="76035"/>
              <a:lumOff val="-66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Schlaganfall</a:t>
          </a:r>
          <a:endParaRPr lang="de-CH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Karzinome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Epilepsie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Alzheimer Demenz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/>
            <a:t>Diabetes</a:t>
          </a:r>
          <a:endParaRPr lang="de-C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Kardiovaskuläre Erkrankungen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/>
            <a:t>Schilddrüsenerkrankungen </a:t>
          </a:r>
        </a:p>
      </dsp:txBody>
      <dsp:txXfrm>
        <a:off x="5905411" y="958191"/>
        <a:ext cx="2860246" cy="1755383"/>
      </dsp:txXfrm>
    </dsp:sp>
    <dsp:sp modelId="{C879A6A9-34A6-4C25-BCBD-1C0C9E6F7209}">
      <dsp:nvSpPr>
        <dsp:cNvPr id="0" name=""/>
        <dsp:cNvSpPr/>
      </dsp:nvSpPr>
      <dsp:spPr>
        <a:xfrm>
          <a:off x="6697054" y="2755202"/>
          <a:ext cx="1979356" cy="787124"/>
        </a:xfrm>
        <a:prstGeom prst="roundRect">
          <a:avLst>
            <a:gd name="adj" fmla="val 10000"/>
          </a:avLst>
        </a:prstGeom>
        <a:solidFill>
          <a:srgbClr val="C0E8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>
              <a:solidFill>
                <a:schemeClr val="tx2"/>
              </a:solidFill>
            </a:rPr>
            <a:t>Körperliche Erkrankung</a:t>
          </a:r>
        </a:p>
      </dsp:txBody>
      <dsp:txXfrm>
        <a:off x="6720108" y="2778256"/>
        <a:ext cx="1933248" cy="741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54B5E-DB09-4191-9245-03DFB3C2BA6A}" type="datetimeFigureOut">
              <a:rPr lang="de-CH" smtClean="0"/>
              <a:t>13.03.18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9CDA-ACC3-467C-A7DC-B13C1D6804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756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9CDA-ACC3-467C-A7DC-B13C1D680403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113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+ Essstörungen, PTBS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9CDA-ACC3-467C-A7DC-B13C1D680403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598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75656" y="2130425"/>
            <a:ext cx="7020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="1" baseline="0"/>
            </a:lvl1pPr>
          </a:lstStyle>
          <a:p>
            <a:r>
              <a:rPr lang="de-DE" dirty="0"/>
              <a:t>TITEL DURCH KLICKEN BEARBEITEN</a:t>
            </a:r>
            <a:br>
              <a:rPr lang="de-DE" dirty="0"/>
            </a:br>
            <a:r>
              <a:rPr lang="de-DE" dirty="0"/>
              <a:t>VERDANA 22 FETT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75656" y="3620616"/>
            <a:ext cx="7020000" cy="1752600"/>
          </a:xfrm>
        </p:spPr>
        <p:txBody>
          <a:bodyPr anchor="t">
            <a:no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  <a:br>
              <a:rPr lang="de-DE" dirty="0"/>
            </a:br>
            <a:r>
              <a:rPr lang="de-DE" dirty="0"/>
              <a:t>VERDANA 22 ORANGE AKZENT 1</a:t>
            </a:r>
            <a:endParaRPr lang="de-CH" dirty="0"/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76375" y="5732643"/>
            <a:ext cx="4895826" cy="6486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CH" dirty="0"/>
              <a:t>Name</a:t>
            </a:r>
            <a:br>
              <a:rPr lang="de-CH" dirty="0"/>
            </a:br>
            <a:r>
              <a:rPr lang="de-CH" dirty="0"/>
              <a:t>Funktion, Abteilung</a:t>
            </a:r>
          </a:p>
        </p:txBody>
      </p:sp>
    </p:spTree>
    <p:extLst>
      <p:ext uri="{BB962C8B-B14F-4D97-AF65-F5344CB8AC3E}">
        <p14:creationId xmlns:p14="http://schemas.microsoft.com/office/powerpoint/2010/main" val="30259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0974" y="332656"/>
            <a:ext cx="7020000" cy="504056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50974" y="836712"/>
            <a:ext cx="7020000" cy="504825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/>
              <a:t>UNTERTITEL DURCH KLICKEN EINFÜGEN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76375" y="1557338"/>
            <a:ext cx="6983413" cy="374387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Vorname Name</a:t>
            </a:r>
            <a:br>
              <a:rPr lang="de-CH" dirty="0"/>
            </a:br>
            <a:r>
              <a:rPr lang="de-CH" dirty="0"/>
              <a:t>Abteilung</a:t>
            </a:r>
            <a:br>
              <a:rPr lang="de-CH" dirty="0"/>
            </a:br>
            <a:r>
              <a:rPr lang="de-CH" dirty="0"/>
              <a:t>E-Mail</a:t>
            </a:r>
          </a:p>
        </p:txBody>
      </p:sp>
      <p:sp>
        <p:nvSpPr>
          <p:cNvPr id="15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222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    |  </a:t>
            </a:r>
            <a:fld id="{CD0F14F7-90FB-3A46-A0FF-AC33FB02775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0F3AF-0EC7-2C4B-97F9-77977E82FCE4}" type="datetime4">
              <a:rPr lang="de-DE"/>
              <a:pPr>
                <a:defRPr/>
              </a:pPr>
              <a:t>März 13, 2018</a:t>
            </a:fld>
            <a:endParaRPr lang="de-C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Universitäre Psychiatrische Kliniken Basel</a:t>
            </a:r>
            <a:r>
              <a:rPr lang="de-CH" b="0"/>
              <a:t> | www.upkbs.ch |</a:t>
            </a:r>
          </a:p>
        </p:txBody>
      </p:sp>
    </p:spTree>
    <p:extLst>
      <p:ext uri="{BB962C8B-B14F-4D97-AF65-F5344CB8AC3E}">
        <p14:creationId xmlns:p14="http://schemas.microsoft.com/office/powerpoint/2010/main" val="469295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50974" y="1600200"/>
            <a:ext cx="70200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 – Georgia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50974" y="332656"/>
            <a:ext cx="7020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50974" y="836712"/>
            <a:ext cx="7020000" cy="504825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/>
              <a:t>UNTERTITEL DURCH KLICKEN EINFÜGEN</a:t>
            </a:r>
          </a:p>
        </p:txBody>
      </p:sp>
    </p:spTree>
    <p:extLst>
      <p:ext uri="{BB962C8B-B14F-4D97-AF65-F5344CB8AC3E}">
        <p14:creationId xmlns:p14="http://schemas.microsoft.com/office/powerpoint/2010/main" val="331519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50974" y="1600200"/>
            <a:ext cx="70200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 – Georgia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50974" y="332656"/>
            <a:ext cx="7020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50974" y="836712"/>
            <a:ext cx="7020000" cy="504825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/>
              <a:t>UNTERTITEL DURCH KLICKEN EINFÜGEN</a:t>
            </a:r>
          </a:p>
        </p:txBody>
      </p:sp>
    </p:spTree>
    <p:extLst>
      <p:ext uri="{BB962C8B-B14F-4D97-AF65-F5344CB8AC3E}">
        <p14:creationId xmlns:p14="http://schemas.microsoft.com/office/powerpoint/2010/main" val="243623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50974" y="1600200"/>
            <a:ext cx="70200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 – Georgia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50974" y="332656"/>
            <a:ext cx="7020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50974" y="836712"/>
            <a:ext cx="7020000" cy="504825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/>
              <a:t>UNTERTITEL DURCH KLICKEN EINFÜGEN</a:t>
            </a:r>
          </a:p>
        </p:txBody>
      </p:sp>
    </p:spTree>
    <p:extLst>
      <p:ext uri="{BB962C8B-B14F-4D97-AF65-F5344CB8AC3E}">
        <p14:creationId xmlns:p14="http://schemas.microsoft.com/office/powerpoint/2010/main" val="233004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50973" y="1600200"/>
            <a:ext cx="3540733" cy="4525963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715" y="1600200"/>
            <a:ext cx="3540733" cy="4525963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1"/>
          </p:nvPr>
        </p:nvSpPr>
        <p:spPr>
          <a:xfrm>
            <a:off x="1450973" y="956665"/>
            <a:ext cx="35424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5004048" y="952510"/>
            <a:ext cx="3542400" cy="64807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32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50973" y="1600200"/>
            <a:ext cx="3540733" cy="4525963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707" y="1600200"/>
            <a:ext cx="3540733" cy="4525963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50974" y="332656"/>
            <a:ext cx="7020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latin typeface="+mj-lt"/>
              </a:defRPr>
            </a:lvl1pPr>
          </a:lstStyle>
          <a:p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50974" y="836712"/>
            <a:ext cx="7020000" cy="504825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/>
              <a:t>UNTERTITEL DURCH KLICKEN EINFÜGEN</a:t>
            </a:r>
          </a:p>
        </p:txBody>
      </p:sp>
    </p:spTree>
    <p:extLst>
      <p:ext uri="{BB962C8B-B14F-4D97-AF65-F5344CB8AC3E}">
        <p14:creationId xmlns:p14="http://schemas.microsoft.com/office/powerpoint/2010/main" val="213127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99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07904" y="273050"/>
            <a:ext cx="4824536" cy="5853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512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63688" y="4581128"/>
            <a:ext cx="5515000" cy="78621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200" b="1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63688" y="612775"/>
            <a:ext cx="5515000" cy="38243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5373216"/>
            <a:ext cx="5515200" cy="792088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/>
              <a:t>UNTERTITEL DURCH KLICKEN EINFÜGEN</a:t>
            </a:r>
          </a:p>
        </p:txBody>
      </p:sp>
    </p:spTree>
    <p:extLst>
      <p:ext uri="{BB962C8B-B14F-4D97-AF65-F5344CB8AC3E}">
        <p14:creationId xmlns:p14="http://schemas.microsoft.com/office/powerpoint/2010/main" val="362805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50974" y="836712"/>
            <a:ext cx="7020000" cy="504825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/>
              <a:t>UNTERTITEL DURCH KLICKEN EINFÜGEN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50974" y="332656"/>
            <a:ext cx="7020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TITEL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467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244408" y="274638"/>
            <a:ext cx="442392" cy="5851525"/>
          </a:xfrm>
          <a:prstGeom prst="rect">
            <a:avLst/>
          </a:prstGeom>
        </p:spPr>
        <p:txBody>
          <a:bodyPr vert="eaVert"/>
          <a:lstStyle>
            <a:lvl1pPr>
              <a:defRPr b="1"/>
            </a:lvl1pPr>
          </a:lstStyle>
          <a:p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04528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4761582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1234950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6372200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5083434" y="2931555"/>
            <a:ext cx="5818658" cy="504825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CH" dirty="0"/>
              <a:t>UNTERTITEL DURCH KLICKEN EINFÜGEN</a:t>
            </a:r>
          </a:p>
        </p:txBody>
      </p:sp>
    </p:spTree>
    <p:extLst>
      <p:ext uri="{BB962C8B-B14F-4D97-AF65-F5344CB8AC3E}">
        <p14:creationId xmlns:p14="http://schemas.microsoft.com/office/powerpoint/2010/main" val="363565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0974" y="1600200"/>
            <a:ext cx="70532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1450974" y="6453188"/>
            <a:ext cx="7053263" cy="0"/>
          </a:xfrm>
          <a:prstGeom prst="line">
            <a:avLst/>
          </a:prstGeom>
          <a:noFill/>
          <a:ln w="28575">
            <a:solidFill>
              <a:srgbClr val="ED79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50974" y="332656"/>
            <a:ext cx="705326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 BEARBEITEN</a:t>
            </a:r>
            <a:endParaRPr lang="de-CH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4977606" y="6525344"/>
            <a:ext cx="125057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2EADB01-04BC-4F89-BC3B-5D874BC1834C}" type="datetimeFigureOut">
              <a:rPr lang="de-CH" smtClean="0"/>
              <a:pPr/>
              <a:t>13.03.18</a:t>
            </a:fld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50974" y="6525344"/>
            <a:ext cx="384110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altLang="de-DE" b="1" dirty="0"/>
              <a:t>Universitäre Psychiatrische Kliniken Basel </a:t>
            </a:r>
            <a:r>
              <a:rPr lang="de-CH" altLang="de-DE" dirty="0"/>
              <a:t>| www.upkbs.ch |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33864" y="6525344"/>
            <a:ext cx="20985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27962A-8B68-47A5-831C-E25A22A57F31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535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spcBef>
          <a:spcPct val="0"/>
        </a:spcBef>
        <a:buNone/>
        <a:defRPr lang="de-CH" sz="2200" b="1" kern="1200" baseline="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Georgia" panose="02040502050405020303" pitchFamily="18" charset="0"/>
        <a:buChar char="›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Georgia" panose="02040502050405020303" pitchFamily="18" charset="0"/>
        <a:buChar char="›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Georgia" panose="02040502050405020303" pitchFamily="18" charset="0"/>
        <a:buChar char="›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Georgia" panose="02040502050405020303" pitchFamily="18" charset="0"/>
        <a:buChar char="›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Georgia" panose="02040502050405020303" pitchFamily="18" charset="0"/>
        <a:buChar char="›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eg"/><Relationship Id="rId12" Type="http://schemas.openxmlformats.org/officeDocument/2006/relationships/hyperlink" Target="http://shop.zeit.de/sortiment/die-zeit-magazine/zeit-wissen/198/zeit-wissen-ratgeber-ernaehrung" TargetMode="External"/><Relationship Id="rId13" Type="http://schemas.openxmlformats.org/officeDocument/2006/relationships/image" Target="../media/image6.jpe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Word-Dokument1.docx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hyperlink" Target="https://www.amazon.de/Darm-mit-Charme-Alles-untersch%C3%A4tztes/dp/3550080417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://www.focus.de/gesundheit/focus-titel-gesundheit-aus-dem-bauch_id_7357139.html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s://de.depositphotos.com/126602706/stock-photo-human-brain-cartoon.html" TargetMode="External"/><Relationship Id="rId12" Type="http://schemas.openxmlformats.org/officeDocument/2006/relationships/image" Target="../media/image24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-Dokument3.docx"/><Relationship Id="rId4" Type="http://schemas.openxmlformats.org/officeDocument/2006/relationships/image" Target="../media/image27.png"/><Relationship Id="rId5" Type="http://schemas.openxmlformats.org/officeDocument/2006/relationships/package" Target="../embeddings/Microsoft_Word-Dokument4.docx"/><Relationship Id="rId6" Type="http://schemas.openxmlformats.org/officeDocument/2006/relationships/image" Target="../media/image28.png"/><Relationship Id="rId7" Type="http://schemas.openxmlformats.org/officeDocument/2006/relationships/hyperlink" Target="http://www.alamy.de/fotos-bilder/teapot-illustration.html" TargetMode="External"/><Relationship Id="rId8" Type="http://schemas.openxmlformats.org/officeDocument/2006/relationships/image" Target="../media/image29.jpeg"/><Relationship Id="rId9" Type="http://schemas.openxmlformats.org/officeDocument/2006/relationships/hyperlink" Target="https://pixabay.com/de/vitamine-tabletten-pillen-medizin-26622/" TargetMode="External"/><Relationship Id="rId10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5.docx"/><Relationship Id="rId4" Type="http://schemas.openxmlformats.org/officeDocument/2006/relationships/image" Target="../media/image27.png"/><Relationship Id="rId5" Type="http://schemas.openxmlformats.org/officeDocument/2006/relationships/hyperlink" Target="https://de.depositphotos.com/126602706/stock-photo-human-brain-cartoon.html" TargetMode="External"/><Relationship Id="rId6" Type="http://schemas.openxmlformats.org/officeDocument/2006/relationships/image" Target="../media/image24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google.ch/imgres?imgurl=https://www.hrave-o-zive-strave.cz/modules/ybc_blog/images/post/strevni-mikroflora1.jpg&amp;imgrefurl=https://www.hrave-o-zive-strave.cz/blog/post/15-jakou-roli-hraji-streva-a-mikrobiom-na-nase-zdravi.html&amp;docid=zArbihkyWB1XrM&amp;tbnid=HHwwMe3t71ov-M:&amp;vet=10ahUKEwjn7O-LtuTZAhXH1hQKHf3OBv8QMwiBAShCMEI..i&amp;w=1200&amp;h=600&amp;client=firefox-b-ab&amp;bih=747&amp;biw=1440&amp;q=mikrobiom%20cartoon&amp;ved=0ahUKEwjn7O-LtuTZAhXH1hQKHf3OBv8QMwiBAShCMEI&amp;iact=mrc&amp;uact=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dumschat.net/aktuelles/detailansicht/thema/manager-halten-deutsche-fuehrungskultur-fuer-ueberholt.html" TargetMode="External"/><Relationship Id="rId3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eg"/><Relationship Id="rId12" Type="http://schemas.openxmlformats.org/officeDocument/2006/relationships/hyperlink" Target="http://www.google.ch/url?sa=i&amp;rct=j&amp;q=&amp;esrc=s&amp;source=images&amp;cd=&amp;cad=rja&amp;uact=8&amp;ved=0ahUKEwjW8dbw5oLSAhVBLhoKHe2TAogQjRwIBw&amp;url=http://www.upkbs.ch/ueber-uns/klinikundabteilungsleitungen/fachaerzte&amp;bvm=bv.146496531,d.d2s&amp;psig=AFQjCNELwYpFL2m_x-m2znxWYIXeq1OVnA&amp;ust=1486722453319432" TargetMode="External"/><Relationship Id="rId13" Type="http://schemas.openxmlformats.org/officeDocument/2006/relationships/image" Target="../media/image39.jpeg"/><Relationship Id="rId1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h/url?sa=i&amp;rct=j&amp;q=&amp;esrc=s&amp;source=images&amp;cd=&amp;cad=rja&amp;uact=8&amp;ved=0ahUKEwjFg-TSy7nQAhWJ6RQKHaHdAtEQjRwIBw&amp;url=https://blog.frontiersin.org/2015/09/16/frontiers-in-psychiatry-welcomes-prof-stefan-borgwardt-in-his-new-role-as-field-chief-editor/&amp;psig=AFQjCNEhc9QfdXlSLqgByQH9MZRQKhtVcg&amp;ust=1479808838009417" TargetMode="External"/><Relationship Id="rId3" Type="http://schemas.openxmlformats.org/officeDocument/2006/relationships/image" Target="../media/image34.jpeg"/><Relationship Id="rId4" Type="http://schemas.openxmlformats.org/officeDocument/2006/relationships/hyperlink" Target="http://www.google.ch/url?sa=i&amp;rct=j&amp;q=&amp;esrc=s&amp;source=images&amp;cd=&amp;cad=rja&amp;uact=8&amp;ved=0ahUKEwj7sdX6y7nQAhWLuRQKHUikDNIQjRwIBw&amp;url=http://www.kinderaerztliche-praxis.de/index.php?id=5113&amp;tx_n98kirchheimarchiv_pi1%5Bsearch%5D=Verhaltens&amp;tx_n98kirchheimarchiv_pi1%5Byear%5D=-1&amp;tx_n98kirchheimarchiv_pi1%5Bpage%5D=1&amp;tx_n98kirchheimarchiv_pi1%5BshowDetail%5D=23495&amp;tx_n98kirchheimarchiv_pi1%5Bmagazine%5D%5B0%5D=Kinder%C3%A4rztliche%20Praxis&amp;bvm=bv.139250283,d.d24&amp;psig=AFQjCNHftayec4gay_sag5__G9t-qNNJJw&amp;ust=1479808920058936" TargetMode="External"/><Relationship Id="rId5" Type="http://schemas.openxmlformats.org/officeDocument/2006/relationships/image" Target="../media/image35.jpeg"/><Relationship Id="rId6" Type="http://schemas.openxmlformats.org/officeDocument/2006/relationships/hyperlink" Target="http://www.google.ch/url?sa=i&amp;rct=j&amp;q=&amp;esrc=s&amp;source=images&amp;cd=&amp;cad=rja&amp;uact=8&amp;ved=0ahUKEwjTqurJzLnQAhUKbRQKHbvLAtEQjRwIBw&amp;url=http://www.merit.unu.edu/about-us/profile/?staff_id=2401&amp;bvm=bv.139250283,d.d24&amp;psig=AFQjCNEDmmkAkuwSlvaWFdYhYlBKsksoyg&amp;ust=1479809013953239" TargetMode="External"/><Relationship Id="rId7" Type="http://schemas.openxmlformats.org/officeDocument/2006/relationships/image" Target="../media/image36.jpeg"/><Relationship Id="rId8" Type="http://schemas.openxmlformats.org/officeDocument/2006/relationships/hyperlink" Target="https://www.google.ch/url?sa=i&amp;rct=j&amp;q=&amp;esrc=s&amp;source=images&amp;cd=&amp;cad=rja&amp;uact=8&amp;ved=0ahUKEwjd5Y-gzbnQAhVCvRQKHQZUDc0QjRwIBw&amp;url=https://www.researchgate.net/profile/Andre_Schmidt2&amp;bvm=bv.139250283,d.d24&amp;psig=AFQjCNFG31AkHOgeEVjwQj5wIEbz475TMQ&amp;ust=1479809109294314" TargetMode="External"/><Relationship Id="rId9" Type="http://schemas.openxmlformats.org/officeDocument/2006/relationships/image" Target="../media/image37.png"/><Relationship Id="rId10" Type="http://schemas.openxmlformats.org/officeDocument/2006/relationships/hyperlink" Target="http://www.google.ch/url?sa=i&amp;rct=j&amp;q=&amp;esrc=s&amp;source=images&amp;cd=&amp;cad=rja&amp;uact=8&amp;ved=0ahUKEwi2ttzOzbnQAhXKXhQKHXgkCs0QjRwIBw&amp;url=http://www.claraspital.ch/medizinische-leistungen/tumorzentrum/mitarbeitende/&amp;bvm=bv.139250283,d.d24&amp;psig=AFQjCNH1fvfCBvEbimpLH8d-VmC6bdHXTA&amp;ust=147980932132882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hyperlink" Target="https://www.rosenfluh.ch/ernaehrungsmedizin-2016-02/00_titelseite-39" TargetMode="External"/><Relationship Id="rId5" Type="http://schemas.openxmlformats.org/officeDocument/2006/relationships/image" Target="../media/image43.png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-Dokument2.docx"/><Relationship Id="rId12" Type="http://schemas.openxmlformats.org/officeDocument/2006/relationships/image" Target="../media/image10.png"/><Relationship Id="rId13" Type="http://schemas.openxmlformats.org/officeDocument/2006/relationships/hyperlink" Target="http://www.thinkstockphotos.fr/image/illustration-sneezing/165909239" TargetMode="External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hyperlink" Target="http://www.thinkstockphotos.com/image/illustration-happy-friend-children-holding-hands-cartoon/164549714" TargetMode="External"/><Relationship Id="rId6" Type="http://schemas.openxmlformats.org/officeDocument/2006/relationships/image" Target="../media/image13.jpeg"/><Relationship Id="rId7" Type="http://schemas.openxmlformats.org/officeDocument/2006/relationships/hyperlink" Target="https://www.pinterest.com/pin/637048309762209908/" TargetMode="External"/><Relationship Id="rId8" Type="http://schemas.openxmlformats.org/officeDocument/2006/relationships/image" Target="../media/image14.jpeg"/><Relationship Id="rId9" Type="http://schemas.openxmlformats.org/officeDocument/2006/relationships/hyperlink" Target="https://www.colourbox.de/vektor/cartoon-junge-schlafen-vektor-10522380" TargetMode="External"/><Relationship Id="rId10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nutrimmun.de/de/anwendungsbereiche/bauchhirn/" TargetMode="External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https://de.123rf.com/clipart-vektorgrafiken/katze_cartoon.html" TargetMode="External"/><Relationship Id="rId5" Type="http://schemas.openxmlformats.org/officeDocument/2006/relationships/image" Target="../media/image22.jpeg"/><Relationship Id="rId6" Type="http://schemas.openxmlformats.org/officeDocument/2006/relationships/hyperlink" Target="https://de.depositphotos.com/58432941/stock-illustration-rat-cartoon.html" TargetMode="External"/><Relationship Id="rId7" Type="http://schemas.openxmlformats.org/officeDocument/2006/relationships/image" Target="../media/image23.jpeg"/><Relationship Id="rId8" Type="http://schemas.openxmlformats.org/officeDocument/2006/relationships/hyperlink" Target="https://de.depositphotos.com/126602706/stock-photo-human-brain-cartoon.html" TargetMode="External"/><Relationship Id="rId9" Type="http://schemas.openxmlformats.org/officeDocument/2006/relationships/image" Target="../media/image24.jpe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symptoma.com/de/info/toxoplasmos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128808"/>
              </p:ext>
            </p:extLst>
          </p:nvPr>
        </p:nvGraphicFramePr>
        <p:xfrm>
          <a:off x="2915816" y="2852936"/>
          <a:ext cx="4244702" cy="218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Dokument" r:id="rId4" imgW="5753100" imgH="3225800" progId="Word.Document.12">
                  <p:embed/>
                </p:oleObj>
              </mc:Choice>
              <mc:Fallback>
                <p:oleObj name="Dokument" r:id="rId4" imgW="5753100" imgH="322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5816" y="2852936"/>
                        <a:ext cx="4244702" cy="2188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7020000" cy="1470025"/>
          </a:xfrm>
        </p:spPr>
        <p:txBody>
          <a:bodyPr/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Wie unser Darm unser psychisches Befinden beeinflusst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476374" y="5732643"/>
            <a:ext cx="5147073" cy="648685"/>
          </a:xfrm>
        </p:spPr>
        <p:txBody>
          <a:bodyPr>
            <a:normAutofit fontScale="85000" lnSpcReduction="10000"/>
          </a:bodyPr>
          <a:lstStyle/>
          <a:p>
            <a:r>
              <a:rPr lang="de-CH" dirty="0"/>
              <a:t>Prof. Dr. Undine Lang,</a:t>
            </a:r>
          </a:p>
          <a:p>
            <a:r>
              <a:rPr lang="de-CH" dirty="0"/>
              <a:t>Klinikdirektorin Erwachsenenpsychiatrie und Privatklinik</a:t>
            </a:r>
          </a:p>
        </p:txBody>
      </p:sp>
      <p:pic>
        <p:nvPicPr>
          <p:cNvPr id="5" name="Picture 2" descr="L:\Kommunikation_Marketing\Logo UPK\NEU_2015\UPK\UPK_Logo_RGB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32656"/>
            <a:ext cx="3032687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Kommunikation_Marketing\Logo UPK\Logo Universität\UniBas_Logo_DE_Schwarz_RGB_6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448" y="5763643"/>
            <a:ext cx="1872208" cy="5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 9">
            <a:hlinkClick r:id="rId8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1584176" cy="220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5">
            <a:hlinkClick r:id="rId10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1616928" cy="207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10">
            <a:hlinkClick r:id="rId12"/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145" y="2888739"/>
            <a:ext cx="1440160" cy="2151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869591"/>
            <a:ext cx="1584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924944"/>
            <a:ext cx="1903760" cy="213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61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920900"/>
              </p:ext>
            </p:extLst>
          </p:nvPr>
        </p:nvGraphicFramePr>
        <p:xfrm>
          <a:off x="179512" y="4509120"/>
          <a:ext cx="6264696" cy="167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Dokument" r:id="rId3" imgW="11201400" imgH="3556000" progId="Word.Document.12">
                  <p:embed/>
                </p:oleObj>
              </mc:Choice>
              <mc:Fallback>
                <p:oleObj name="Dokument" r:id="rId3" imgW="11201400" imgH="355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4509120"/>
                        <a:ext cx="6264696" cy="1672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504056"/>
          </a:xfrm>
        </p:spPr>
        <p:txBody>
          <a:bodyPr/>
          <a:lstStyle/>
          <a:p>
            <a:r>
              <a:rPr lang="de-DE" sz="2400" dirty="0">
                <a:solidFill>
                  <a:srgbClr val="7F7F7F"/>
                </a:solidFill>
              </a:rPr>
              <a:t>Wie könnte die Ernährung Depressionen beeinflussen?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2708920"/>
            <a:ext cx="2157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David et al. 2014, Nature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24649"/>
              </p:ext>
            </p:extLst>
          </p:nvPr>
        </p:nvGraphicFramePr>
        <p:xfrm>
          <a:off x="683568" y="1484784"/>
          <a:ext cx="1652414" cy="104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Dokument" r:id="rId5" imgW="5753100" imgH="2667000" progId="Word.Document.12">
                  <p:embed/>
                </p:oleObj>
              </mc:Choice>
              <mc:Fallback>
                <p:oleObj name="Dokument" r:id="rId5" imgW="5753100" imgH="266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1484784"/>
                        <a:ext cx="1652414" cy="104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510303" cy="13493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6876256" y="2708920"/>
            <a:ext cx="1930499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CH" sz="1400" dirty="0"/>
              <a:t>Borgwardt et al. 2012, </a:t>
            </a:r>
          </a:p>
          <a:p>
            <a:r>
              <a:rPr lang="de-CH" sz="1400" dirty="0" err="1"/>
              <a:t>Eur</a:t>
            </a:r>
            <a:r>
              <a:rPr lang="de-CH" sz="1400" dirty="0"/>
              <a:t> J </a:t>
            </a:r>
            <a:r>
              <a:rPr lang="de-CH" sz="1400" dirty="0" err="1"/>
              <a:t>Clin</a:t>
            </a:r>
            <a:r>
              <a:rPr lang="de-CH" sz="1400" dirty="0"/>
              <a:t> </a:t>
            </a:r>
            <a:r>
              <a:rPr lang="de-CH" sz="1400" dirty="0" err="1"/>
              <a:t>Nutr</a:t>
            </a:r>
            <a:r>
              <a:rPr lang="de-CH" sz="1400" dirty="0"/>
              <a:t> </a:t>
            </a:r>
          </a:p>
        </p:txBody>
      </p:sp>
      <p:pic>
        <p:nvPicPr>
          <p:cNvPr id="9" name="Bild 8">
            <a:hlinkClick r:id="rId9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1296144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>
          <a:xfrm>
            <a:off x="2987824" y="1412776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Zink, Magnesium, </a:t>
            </a:r>
          </a:p>
          <a:p>
            <a:r>
              <a:rPr lang="de-DE" dirty="0"/>
              <a:t>Eisen, Vitamin B6, </a:t>
            </a:r>
          </a:p>
          <a:p>
            <a:r>
              <a:rPr lang="de-DE" dirty="0"/>
              <a:t>D, B12, B1, Folsäure, </a:t>
            </a:r>
          </a:p>
          <a:p>
            <a:r>
              <a:rPr lang="de-DE" dirty="0"/>
              <a:t>Omega 3 Fettsäuren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059832" y="2564904"/>
            <a:ext cx="3600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400" dirty="0"/>
          </a:p>
          <a:p>
            <a:r>
              <a:rPr lang="de-CH" sz="1400" dirty="0" err="1"/>
              <a:t>Ubbenhorst</a:t>
            </a:r>
            <a:r>
              <a:rPr lang="de-CH" sz="1400" dirty="0"/>
              <a:t> et al. 2011,</a:t>
            </a:r>
          </a:p>
          <a:p>
            <a:r>
              <a:rPr lang="de-CH" sz="1400" dirty="0" err="1"/>
              <a:t>Psychoneuroendo</a:t>
            </a:r>
            <a:endParaRPr lang="de-CH" sz="1400" dirty="0"/>
          </a:p>
          <a:p>
            <a:r>
              <a:rPr lang="de-CH" sz="1400" dirty="0"/>
              <a:t>Lang et al. </a:t>
            </a:r>
            <a:r>
              <a:rPr lang="de-CH" sz="1400" dirty="0" err="1"/>
              <a:t>Cell</a:t>
            </a:r>
            <a:r>
              <a:rPr lang="de-CH" sz="1400" dirty="0"/>
              <a:t> </a:t>
            </a:r>
            <a:r>
              <a:rPr lang="de-CH" sz="1400" dirty="0" err="1"/>
              <a:t>Phys</a:t>
            </a:r>
            <a:r>
              <a:rPr lang="de-CH" sz="1400" dirty="0"/>
              <a:t> </a:t>
            </a:r>
          </a:p>
          <a:p>
            <a:r>
              <a:rPr lang="de-CH" sz="1400" dirty="0" err="1"/>
              <a:t>Biochem</a:t>
            </a:r>
            <a:r>
              <a:rPr lang="de-CH" sz="1400" dirty="0"/>
              <a:t> 2015</a:t>
            </a:r>
          </a:p>
          <a:p>
            <a:r>
              <a:rPr lang="de-CH" sz="1400" dirty="0" err="1"/>
              <a:t>Ghaleiha</a:t>
            </a:r>
            <a:r>
              <a:rPr lang="de-CH" sz="1400" dirty="0"/>
              <a:t> et al. 2016, </a:t>
            </a:r>
          </a:p>
          <a:p>
            <a:r>
              <a:rPr lang="de-CH" sz="1400" dirty="0" err="1"/>
              <a:t>Eur</a:t>
            </a:r>
            <a:r>
              <a:rPr lang="de-CH" sz="1400" dirty="0"/>
              <a:t> </a:t>
            </a:r>
            <a:r>
              <a:rPr lang="de-CH" sz="1400" dirty="0" err="1"/>
              <a:t>Arch</a:t>
            </a:r>
            <a:r>
              <a:rPr lang="de-CH" sz="1400" dirty="0"/>
              <a:t> </a:t>
            </a:r>
            <a:r>
              <a:rPr lang="de-CH" sz="1400" dirty="0" err="1"/>
              <a:t>Psych</a:t>
            </a:r>
            <a:endParaRPr lang="de-CH" sz="1400" dirty="0"/>
          </a:p>
          <a:p>
            <a:endParaRPr lang="de-CH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1475656" y="3284984"/>
            <a:ext cx="0" cy="108012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6156176" y="3284984"/>
            <a:ext cx="0" cy="144016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7452320" y="3356992"/>
            <a:ext cx="0" cy="144016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 17">
            <a:hlinkClick r:id="rId11"/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013176"/>
            <a:ext cx="1582311" cy="996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erade Verbindung mit Pfeil 18"/>
          <p:cNvCxnSpPr/>
          <p:nvPr/>
        </p:nvCxnSpPr>
        <p:spPr>
          <a:xfrm flipV="1">
            <a:off x="3995936" y="5373216"/>
            <a:ext cx="1440160" cy="838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7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8352928" cy="504056"/>
          </a:xfrm>
        </p:spPr>
        <p:txBody>
          <a:bodyPr/>
          <a:lstStyle/>
          <a:p>
            <a:r>
              <a:rPr lang="de-DE" sz="2400" dirty="0">
                <a:solidFill>
                  <a:srgbClr val="7F7F7F"/>
                </a:solidFill>
              </a:rPr>
              <a:t>Bakterien können selbst wichtige Botenstoffe produzieren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3568" y="1844824"/>
            <a:ext cx="77874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dirty="0" err="1">
                <a:solidFill>
                  <a:srgbClr val="000000"/>
                </a:solidFill>
              </a:rPr>
              <a:t>Lactobacillus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and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Bifidobacterium</a:t>
            </a:r>
            <a:r>
              <a:rPr lang="de-CH" dirty="0">
                <a:solidFill>
                  <a:srgbClr val="000000"/>
                </a:solidFill>
              </a:rPr>
              <a:t> bilden </a:t>
            </a:r>
            <a:r>
              <a:rPr lang="de-CH" b="1" dirty="0">
                <a:solidFill>
                  <a:srgbClr val="000000"/>
                </a:solidFill>
              </a:rPr>
              <a:t>GABA und Acetylcholin </a:t>
            </a:r>
          </a:p>
          <a:p>
            <a:pPr marL="0" indent="0">
              <a:buNone/>
            </a:pPr>
            <a:r>
              <a:rPr lang="de-CH" dirty="0" err="1">
                <a:solidFill>
                  <a:srgbClr val="000000"/>
                </a:solidFill>
              </a:rPr>
              <a:t>Bifidobacterium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infantis</a:t>
            </a:r>
            <a:r>
              <a:rPr lang="de-CH" dirty="0">
                <a:solidFill>
                  <a:srgbClr val="000000"/>
                </a:solidFill>
              </a:rPr>
              <a:t> erhöht </a:t>
            </a:r>
            <a:r>
              <a:rPr lang="de-CH" b="1" dirty="0">
                <a:solidFill>
                  <a:srgbClr val="000000"/>
                </a:solidFill>
              </a:rPr>
              <a:t>Serotonin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sz="1400" dirty="0">
                <a:solidFill>
                  <a:srgbClr val="000000"/>
                </a:solidFill>
              </a:rPr>
              <a:t>[Barrett et al. 2012, </a:t>
            </a:r>
            <a:r>
              <a:rPr lang="de-CH" sz="1400" dirty="0" err="1">
                <a:solidFill>
                  <a:srgbClr val="000000"/>
                </a:solidFill>
              </a:rPr>
              <a:t>Appl</a:t>
            </a:r>
            <a:r>
              <a:rPr lang="de-CH" sz="1400" dirty="0">
                <a:solidFill>
                  <a:srgbClr val="000000"/>
                </a:solidFill>
              </a:rPr>
              <a:t> </a:t>
            </a:r>
            <a:r>
              <a:rPr lang="de-CH" sz="1400" dirty="0" err="1">
                <a:solidFill>
                  <a:srgbClr val="000000"/>
                </a:solidFill>
              </a:rPr>
              <a:t>Microbiol</a:t>
            </a:r>
            <a:r>
              <a:rPr lang="de-CH" sz="1400" dirty="0">
                <a:solidFill>
                  <a:srgbClr val="000000"/>
                </a:solidFill>
              </a:rPr>
              <a:t>]</a:t>
            </a:r>
          </a:p>
          <a:p>
            <a:pPr marL="0" indent="0">
              <a:buNone/>
            </a:pPr>
            <a:r>
              <a:rPr lang="de-CH" dirty="0">
                <a:solidFill>
                  <a:srgbClr val="000000"/>
                </a:solidFill>
              </a:rPr>
              <a:t>Escherichia, </a:t>
            </a:r>
            <a:r>
              <a:rPr lang="de-CH" dirty="0" err="1">
                <a:solidFill>
                  <a:srgbClr val="000000"/>
                </a:solidFill>
              </a:rPr>
              <a:t>Bacillus</a:t>
            </a:r>
            <a:r>
              <a:rPr lang="de-CH" dirty="0">
                <a:solidFill>
                  <a:srgbClr val="000000"/>
                </a:solidFill>
              </a:rPr>
              <a:t>, und </a:t>
            </a:r>
            <a:r>
              <a:rPr lang="de-CH" dirty="0" err="1">
                <a:solidFill>
                  <a:srgbClr val="000000"/>
                </a:solidFill>
              </a:rPr>
              <a:t>Saccharomyces</a:t>
            </a:r>
            <a:r>
              <a:rPr lang="de-CH" dirty="0">
                <a:solidFill>
                  <a:srgbClr val="000000"/>
                </a:solidFill>
              </a:rPr>
              <a:t> produzieren </a:t>
            </a:r>
            <a:r>
              <a:rPr lang="de-CH" b="1" dirty="0" err="1">
                <a:solidFill>
                  <a:srgbClr val="000000"/>
                </a:solidFill>
              </a:rPr>
              <a:t>Norepinephrin</a:t>
            </a:r>
            <a:r>
              <a:rPr lang="de-CH" b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de-CH" dirty="0">
                <a:solidFill>
                  <a:srgbClr val="000000"/>
                </a:solidFill>
              </a:rPr>
              <a:t>Candida, </a:t>
            </a:r>
            <a:r>
              <a:rPr lang="de-CH" dirty="0" err="1">
                <a:solidFill>
                  <a:srgbClr val="000000"/>
                </a:solidFill>
              </a:rPr>
              <a:t>Streptococcus</a:t>
            </a:r>
            <a:r>
              <a:rPr lang="de-CH" dirty="0">
                <a:solidFill>
                  <a:srgbClr val="000000"/>
                </a:solidFill>
              </a:rPr>
              <a:t>, Escherichia und </a:t>
            </a:r>
            <a:r>
              <a:rPr lang="de-CH" dirty="0" err="1">
                <a:solidFill>
                  <a:srgbClr val="000000"/>
                </a:solidFill>
              </a:rPr>
              <a:t>Enterococcus</a:t>
            </a:r>
            <a:r>
              <a:rPr lang="de-CH" dirty="0">
                <a:solidFill>
                  <a:srgbClr val="000000"/>
                </a:solidFill>
              </a:rPr>
              <a:t> produzieren </a:t>
            </a:r>
            <a:r>
              <a:rPr lang="de-CH" b="1" dirty="0">
                <a:solidFill>
                  <a:srgbClr val="000000"/>
                </a:solidFill>
              </a:rPr>
              <a:t>Serotonin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sz="1400" dirty="0">
                <a:solidFill>
                  <a:srgbClr val="000000"/>
                </a:solidFill>
              </a:rPr>
              <a:t>[Dinan et al. 2013, </a:t>
            </a:r>
            <a:r>
              <a:rPr lang="de-CH" sz="1400" dirty="0" err="1">
                <a:solidFill>
                  <a:srgbClr val="000000"/>
                </a:solidFill>
              </a:rPr>
              <a:t>Biol</a:t>
            </a:r>
            <a:r>
              <a:rPr lang="de-CH" sz="1400" dirty="0">
                <a:solidFill>
                  <a:srgbClr val="000000"/>
                </a:solidFill>
              </a:rPr>
              <a:t> </a:t>
            </a:r>
            <a:r>
              <a:rPr lang="de-CH" sz="1400" dirty="0" err="1">
                <a:solidFill>
                  <a:srgbClr val="000000"/>
                </a:solidFill>
              </a:rPr>
              <a:t>Psych</a:t>
            </a:r>
            <a:r>
              <a:rPr lang="de-CH" sz="1400" dirty="0">
                <a:solidFill>
                  <a:srgbClr val="000000"/>
                </a:solidFill>
              </a:rPr>
              <a:t>]</a:t>
            </a:r>
          </a:p>
          <a:p>
            <a:pPr marL="0" indent="0">
              <a:buNone/>
            </a:pPr>
            <a:r>
              <a:rPr lang="de-CH" dirty="0" err="1">
                <a:solidFill>
                  <a:srgbClr val="000000"/>
                </a:solidFill>
              </a:rPr>
              <a:t>Bacillus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und </a:t>
            </a:r>
            <a:r>
              <a:rPr lang="en-US" dirty="0" err="1">
                <a:solidFill>
                  <a:srgbClr val="000000"/>
                </a:solidFill>
              </a:rPr>
              <a:t>Serratia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produzieren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Dopamin</a:t>
            </a:r>
            <a:r>
              <a:rPr lang="en-US" sz="1400" dirty="0">
                <a:solidFill>
                  <a:srgbClr val="000000"/>
                </a:solidFill>
              </a:rPr>
              <a:t> [</a:t>
            </a:r>
            <a:r>
              <a:rPr lang="en-US" sz="1400" dirty="0" err="1">
                <a:solidFill>
                  <a:srgbClr val="000000"/>
                </a:solidFill>
              </a:rPr>
              <a:t>Lyte</a:t>
            </a:r>
            <a:r>
              <a:rPr lang="en-US" sz="1400" dirty="0">
                <a:solidFill>
                  <a:srgbClr val="000000"/>
                </a:solidFill>
              </a:rPr>
              <a:t> 2011, </a:t>
            </a:r>
            <a:r>
              <a:rPr lang="en-US" sz="1400" dirty="0" err="1">
                <a:solidFill>
                  <a:srgbClr val="000000"/>
                </a:solidFill>
              </a:rPr>
              <a:t>Bioessays</a:t>
            </a:r>
            <a:r>
              <a:rPr lang="en-US" sz="1400" dirty="0">
                <a:solidFill>
                  <a:srgbClr val="000000"/>
                </a:solidFill>
              </a:rPr>
              <a:t>]</a:t>
            </a:r>
          </a:p>
          <a:p>
            <a:pPr marL="0" indent="0">
              <a:buNone/>
            </a:pPr>
            <a:r>
              <a:rPr lang="de-CH" dirty="0" err="1">
                <a:solidFill>
                  <a:srgbClr val="000000"/>
                </a:solidFill>
              </a:rPr>
              <a:t>Lactobacillus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acidophilus</a:t>
            </a:r>
            <a:r>
              <a:rPr lang="de-CH" dirty="0">
                <a:solidFill>
                  <a:srgbClr val="000000"/>
                </a:solidFill>
              </a:rPr>
              <a:t> verändert Expression </a:t>
            </a:r>
            <a:r>
              <a:rPr lang="en-US" b="1" dirty="0">
                <a:solidFill>
                  <a:srgbClr val="000000"/>
                </a:solidFill>
              </a:rPr>
              <a:t>Cannabinoid </a:t>
            </a:r>
            <a:r>
              <a:rPr lang="en-US" b="1" dirty="0" err="1">
                <a:solidFill>
                  <a:srgbClr val="000000"/>
                </a:solidFill>
              </a:rPr>
              <a:t>Rezeptoren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err="1">
                <a:solidFill>
                  <a:srgbClr val="000000"/>
                </a:solidFill>
              </a:rPr>
              <a:t>Russeau</a:t>
            </a:r>
            <a:r>
              <a:rPr lang="en-US" sz="1400" dirty="0">
                <a:solidFill>
                  <a:srgbClr val="000000"/>
                </a:solidFill>
              </a:rPr>
              <a:t> et al. 2017, Nat Med]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01584"/>
              </p:ext>
            </p:extLst>
          </p:nvPr>
        </p:nvGraphicFramePr>
        <p:xfrm>
          <a:off x="467544" y="4725144"/>
          <a:ext cx="6858000" cy="167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kument" r:id="rId3" imgW="11201400" imgH="3556000" progId="Word.Document.12">
                  <p:embed/>
                </p:oleObj>
              </mc:Choice>
              <mc:Fallback>
                <p:oleObj name="Dokument" r:id="rId3" imgW="11201400" imgH="355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4725144"/>
                        <a:ext cx="6858000" cy="1672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 6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82311" cy="996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erade Verbindung mit Pfeil 7"/>
          <p:cNvCxnSpPr/>
          <p:nvPr/>
        </p:nvCxnSpPr>
        <p:spPr>
          <a:xfrm>
            <a:off x="5004048" y="5589240"/>
            <a:ext cx="108012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4341" y="260648"/>
            <a:ext cx="8349659" cy="1079500"/>
          </a:xfrm>
        </p:spPr>
        <p:txBody>
          <a:bodyPr>
            <a:normAutofit/>
          </a:bodyPr>
          <a:lstStyle/>
          <a:p>
            <a:r>
              <a:rPr lang="de-CH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Welche Ernährung schützt vor Depressionen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altLang="de-DE"/>
              <a:t>    |  </a:t>
            </a:r>
            <a:fld id="{A41884E3-AC16-4A1B-97F4-593CB0481419}" type="slidenum">
              <a:rPr lang="de-CH" altLang="de-DE" smtClean="0"/>
              <a:pPr/>
              <a:t>12</a:t>
            </a:fld>
            <a:endParaRPr lang="de-CH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E1FB0C-ADB6-431B-A662-CDA76CF9C5E3}" type="datetime4">
              <a:rPr lang="de-DE" altLang="de-DE" smtClean="0"/>
              <a:pPr/>
              <a:t>März 13, 2018</a:t>
            </a:fld>
            <a:endParaRPr lang="de-CH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altLang="de-DE"/>
              <a:t>Universitäre Psychiatrische Kliniken Basel</a:t>
            </a:r>
            <a:r>
              <a:rPr lang="de-CH" altLang="de-DE" b="0"/>
              <a:t> | www.upkbs.ch |</a:t>
            </a:r>
          </a:p>
        </p:txBody>
      </p:sp>
      <p:sp>
        <p:nvSpPr>
          <p:cNvPr id="7" name="Rechteck 6"/>
          <p:cNvSpPr/>
          <p:nvPr/>
        </p:nvSpPr>
        <p:spPr>
          <a:xfrm>
            <a:off x="5364088" y="5517232"/>
            <a:ext cx="3309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>
                <a:solidFill>
                  <a:srgbClr val="7F7F7F"/>
                </a:solidFill>
              </a:rPr>
              <a:t>Übersicht bei Lang et al. </a:t>
            </a:r>
          </a:p>
          <a:p>
            <a:r>
              <a:rPr lang="de-CH" b="1" dirty="0" err="1">
                <a:solidFill>
                  <a:srgbClr val="7F7F7F"/>
                </a:solidFill>
              </a:rPr>
              <a:t>Cell</a:t>
            </a:r>
            <a:r>
              <a:rPr lang="de-CH" b="1" dirty="0">
                <a:solidFill>
                  <a:srgbClr val="7F7F7F"/>
                </a:solidFill>
              </a:rPr>
              <a:t> </a:t>
            </a:r>
            <a:r>
              <a:rPr lang="de-CH" b="1" dirty="0" err="1">
                <a:solidFill>
                  <a:srgbClr val="7F7F7F"/>
                </a:solidFill>
              </a:rPr>
              <a:t>Physiol</a:t>
            </a:r>
            <a:r>
              <a:rPr lang="de-CH" b="1" dirty="0">
                <a:solidFill>
                  <a:srgbClr val="7F7F7F"/>
                </a:solidFill>
              </a:rPr>
              <a:t> </a:t>
            </a:r>
            <a:r>
              <a:rPr lang="de-CH" b="1" dirty="0" err="1">
                <a:solidFill>
                  <a:srgbClr val="7F7F7F"/>
                </a:solidFill>
              </a:rPr>
              <a:t>Biochem</a:t>
            </a:r>
            <a:r>
              <a:rPr lang="de-CH" b="1" dirty="0">
                <a:solidFill>
                  <a:srgbClr val="7F7F7F"/>
                </a:solidFill>
              </a:rPr>
              <a:t> 2014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568" y="1628800"/>
            <a:ext cx="8064896" cy="3959225"/>
          </a:xfrm>
        </p:spPr>
        <p:txBody>
          <a:bodyPr/>
          <a:lstStyle/>
          <a:p>
            <a:r>
              <a:rPr lang="de-CH" b="1" i="1" dirty="0"/>
              <a:t>Japanische</a:t>
            </a:r>
            <a:r>
              <a:rPr lang="de-CH" b="1" dirty="0"/>
              <a:t> und </a:t>
            </a:r>
            <a:r>
              <a:rPr lang="de-CH" b="1" i="1" dirty="0"/>
              <a:t>Mediterrane</a:t>
            </a:r>
            <a:r>
              <a:rPr lang="de-CH" b="1" dirty="0"/>
              <a:t> Diät verringert Depressionsrisiko </a:t>
            </a:r>
            <a:r>
              <a:rPr lang="de-CH" dirty="0"/>
              <a:t>(Olivenöl, Fisch, Früchte, Gemüse, Nüsse, </a:t>
            </a:r>
            <a:r>
              <a:rPr lang="de-CH" dirty="0" err="1"/>
              <a:t>unprozessiertes</a:t>
            </a:r>
            <a:r>
              <a:rPr lang="de-CH" dirty="0"/>
              <a:t> Fleisch) </a:t>
            </a:r>
            <a:r>
              <a:rPr lang="de-CH" sz="1400" dirty="0"/>
              <a:t>[</a:t>
            </a:r>
            <a:r>
              <a:rPr lang="de-CH" sz="1400" dirty="0" err="1"/>
              <a:t>Ruusunen</a:t>
            </a:r>
            <a:r>
              <a:rPr lang="de-CH" sz="1400" dirty="0"/>
              <a:t> et al. 2014, </a:t>
            </a:r>
            <a:r>
              <a:rPr lang="de-CH" sz="1400" dirty="0" err="1"/>
              <a:t>Nanri</a:t>
            </a:r>
            <a:r>
              <a:rPr lang="de-CH" sz="1400" dirty="0"/>
              <a:t> et al. 2014, </a:t>
            </a:r>
            <a:r>
              <a:rPr lang="de-CH" sz="1400" dirty="0" err="1"/>
              <a:t>Jacka</a:t>
            </a:r>
            <a:r>
              <a:rPr lang="de-CH" sz="1400" dirty="0"/>
              <a:t> et al. 2013, Chan et al. 2014, </a:t>
            </a:r>
            <a:r>
              <a:rPr lang="de-CH" sz="1400" dirty="0" err="1"/>
              <a:t>Opie</a:t>
            </a:r>
            <a:r>
              <a:rPr lang="de-CH" sz="1400" dirty="0"/>
              <a:t> et al. 2015, Stahl et al. 2015, </a:t>
            </a:r>
            <a:r>
              <a:rPr lang="de-CH" sz="1400" dirty="0" err="1"/>
              <a:t>Agarwal</a:t>
            </a:r>
            <a:r>
              <a:rPr lang="de-CH" sz="1400" dirty="0"/>
              <a:t> et al. 2015, </a:t>
            </a:r>
            <a:r>
              <a:rPr lang="de-CH" sz="1400" dirty="0" err="1"/>
              <a:t>Psaltopoulou</a:t>
            </a:r>
            <a:r>
              <a:rPr lang="de-CH" sz="1400" dirty="0"/>
              <a:t> et al. 2013]</a:t>
            </a:r>
          </a:p>
          <a:p>
            <a:endParaRPr lang="de-CH" dirty="0"/>
          </a:p>
          <a:p>
            <a:r>
              <a:rPr lang="de-CH" b="1" dirty="0"/>
              <a:t>Vegane Diät </a:t>
            </a:r>
            <a:r>
              <a:rPr lang="de-CH" dirty="0"/>
              <a:t>verringert depressive Symptome über 18 Wochen </a:t>
            </a:r>
            <a:r>
              <a:rPr lang="de-CH" sz="1400" dirty="0"/>
              <a:t>[</a:t>
            </a:r>
            <a:r>
              <a:rPr lang="de-CH" sz="1400" dirty="0" err="1"/>
              <a:t>Agarwal</a:t>
            </a:r>
            <a:r>
              <a:rPr lang="de-CH" sz="1400" dirty="0"/>
              <a:t> et al. 2015]</a:t>
            </a:r>
          </a:p>
          <a:p>
            <a:endParaRPr lang="de-CH" sz="1400" dirty="0"/>
          </a:p>
          <a:p>
            <a:r>
              <a:rPr lang="de-CH" b="1" dirty="0"/>
              <a:t>Vegetarische Diät </a:t>
            </a:r>
            <a:r>
              <a:rPr lang="de-CH" dirty="0"/>
              <a:t>ist mit besserer Stimmung assoziiert </a:t>
            </a:r>
            <a:r>
              <a:rPr lang="de-CH" sz="1400" dirty="0"/>
              <a:t>[</a:t>
            </a:r>
            <a:r>
              <a:rPr lang="de-CH" sz="1400" dirty="0" err="1"/>
              <a:t>Beezhold</a:t>
            </a:r>
            <a:r>
              <a:rPr lang="de-CH" sz="1400" dirty="0"/>
              <a:t> et al. 2010, 2012]</a:t>
            </a:r>
          </a:p>
          <a:p>
            <a:endParaRPr lang="de-CH" sz="1400" dirty="0"/>
          </a:p>
          <a:p>
            <a:r>
              <a:rPr lang="de-DE" b="1" dirty="0"/>
              <a:t>Joghurt </a:t>
            </a:r>
            <a:r>
              <a:rPr lang="de-DE" dirty="0"/>
              <a:t>zeigte bei 1750 Japanerinnen antidepressiven Effekt </a:t>
            </a:r>
            <a:r>
              <a:rPr lang="de-DE" sz="1400" dirty="0"/>
              <a:t>[</a:t>
            </a:r>
            <a:r>
              <a:rPr lang="de-DE" sz="1400" dirty="0" err="1"/>
              <a:t>Miyake</a:t>
            </a:r>
            <a:r>
              <a:rPr lang="de-DE" sz="1400" dirty="0"/>
              <a:t> et al. 2015]</a:t>
            </a:r>
          </a:p>
          <a:p>
            <a:endParaRPr lang="de-CH" sz="1400" dirty="0"/>
          </a:p>
          <a:p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3308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79500"/>
          </a:xfrm>
        </p:spPr>
        <p:txBody>
          <a:bodyPr>
            <a:noAutofit/>
          </a:bodyPr>
          <a:lstStyle/>
          <a:p>
            <a:r>
              <a:rPr lang="de-CH" sz="2400" dirty="0">
                <a:solidFill>
                  <a:srgbClr val="7F7F7F"/>
                </a:solidFill>
              </a:rPr>
              <a:t>Kann man durch eine Veränderung der Ernährung Depressionen verhindern oder behandeln?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28800"/>
            <a:ext cx="8779896" cy="4565806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Prospektive Studie: 87.000 postmenopausale Frauen: wenig Lactose, wenig Früchte: Depressionen </a:t>
            </a:r>
            <a:r>
              <a:rPr lang="de-CH" sz="1400" dirty="0"/>
              <a:t>[Zhou und Foster 2015]</a:t>
            </a:r>
          </a:p>
          <a:p>
            <a:r>
              <a:rPr lang="de-CH" dirty="0"/>
              <a:t>Diätcoaching über 2 Jahre bessert depressive Symptome, führt zu weniger stationären Aufnahmen </a:t>
            </a:r>
            <a:r>
              <a:rPr lang="de-CH" sz="1400" dirty="0"/>
              <a:t>[Stahl et al. 2014, Reynolds et al. 2012]</a:t>
            </a:r>
          </a:p>
          <a:p>
            <a:r>
              <a:rPr lang="de-CH" dirty="0"/>
              <a:t>randomisiert kontrollierte Studie: mediterrane Diät und Nüsse reduzieren Depressionsrisiko </a:t>
            </a:r>
            <a:r>
              <a:rPr lang="de-CH" sz="1400" dirty="0"/>
              <a:t>[</a:t>
            </a:r>
            <a:r>
              <a:rPr lang="de-CH" sz="1400" dirty="0" err="1"/>
              <a:t>Sánchez-Villegas</a:t>
            </a:r>
            <a:r>
              <a:rPr lang="de-CH" sz="1400" dirty="0"/>
              <a:t> et al. 2013]</a:t>
            </a:r>
          </a:p>
          <a:p>
            <a:r>
              <a:rPr lang="de-CH" dirty="0"/>
              <a:t>6-Monats-Diätprogramm: weniger Angst, Depression, </a:t>
            </a:r>
            <a:r>
              <a:rPr lang="de-CH" dirty="0" err="1"/>
              <a:t>Leptin</a:t>
            </a:r>
            <a:r>
              <a:rPr lang="de-CH" dirty="0"/>
              <a:t>, CRP, erhöht Dopamin, Serotonin </a:t>
            </a:r>
            <a:r>
              <a:rPr lang="de-CH" sz="1400" dirty="0"/>
              <a:t>[Perez-</a:t>
            </a:r>
            <a:r>
              <a:rPr lang="de-CH" sz="1400" dirty="0" err="1"/>
              <a:t>Cornago</a:t>
            </a:r>
            <a:r>
              <a:rPr lang="de-CH" sz="1400" dirty="0"/>
              <a:t> et al. 2012] </a:t>
            </a:r>
          </a:p>
          <a:p>
            <a:r>
              <a:rPr lang="de-CH" dirty="0"/>
              <a:t>SMILES Studie </a:t>
            </a:r>
            <a:r>
              <a:rPr lang="de-CH" sz="1400" dirty="0"/>
              <a:t>[</a:t>
            </a:r>
            <a:r>
              <a:rPr lang="de-CH" sz="1400" dirty="0" err="1"/>
              <a:t>Jacka</a:t>
            </a:r>
            <a:r>
              <a:rPr lang="de-CH" sz="1400" dirty="0"/>
              <a:t> et al. 2017]  </a:t>
            </a:r>
          </a:p>
          <a:p>
            <a:r>
              <a:rPr lang="de-CH" dirty="0"/>
              <a:t>Low-Protein-Diät bei Diabetikern verringert depressive Symptome </a:t>
            </a:r>
          </a:p>
          <a:p>
            <a:pPr marL="0" indent="0">
              <a:buNone/>
            </a:pPr>
            <a:r>
              <a:rPr lang="de-CH" dirty="0"/>
              <a:t>       über 6 Monate</a:t>
            </a:r>
            <a:r>
              <a:rPr lang="de-CH" sz="1400" dirty="0"/>
              <a:t> [</a:t>
            </a:r>
            <a:r>
              <a:rPr lang="de-CH" sz="1400" dirty="0" err="1"/>
              <a:t>Ciarambino</a:t>
            </a:r>
            <a:r>
              <a:rPr lang="de-CH" sz="1400" dirty="0"/>
              <a:t> et al. 2012]</a:t>
            </a:r>
          </a:p>
          <a:p>
            <a:pPr marL="0" indent="0">
              <a:buNone/>
            </a:pPr>
            <a:endParaRPr lang="de-CH" sz="1400" dirty="0"/>
          </a:p>
          <a:p>
            <a:endParaRPr lang="de-CH" sz="1400" dirty="0"/>
          </a:p>
          <a:p>
            <a:pPr marL="0" indent="0">
              <a:buNone/>
            </a:pPr>
            <a:r>
              <a:rPr lang="de-CH" sz="1400" b="1" dirty="0"/>
              <a:t>				</a:t>
            </a:r>
            <a:endParaRPr lang="de-CH" sz="1400" dirty="0"/>
          </a:p>
          <a:p>
            <a:endParaRPr lang="de-CH" sz="1400" dirty="0"/>
          </a:p>
          <a:p>
            <a:endParaRPr lang="de-CH" sz="14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altLang="de-DE"/>
              <a:t>    |  </a:t>
            </a:r>
            <a:fld id="{A41884E3-AC16-4A1B-97F4-593CB0481419}" type="slidenum">
              <a:rPr lang="de-CH" altLang="de-DE" smtClean="0"/>
              <a:pPr/>
              <a:t>13</a:t>
            </a:fld>
            <a:endParaRPr lang="de-CH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E1FB0C-ADB6-431B-A662-CDA76CF9C5E3}" type="datetime4">
              <a:rPr lang="de-DE" altLang="de-DE" smtClean="0"/>
              <a:pPr/>
              <a:t>März 13, 2018</a:t>
            </a:fld>
            <a:endParaRPr lang="de-CH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altLang="de-DE"/>
              <a:t>Universitäre Psychiatrische Kliniken Basel</a:t>
            </a:r>
            <a:r>
              <a:rPr lang="de-CH" altLang="de-DE" b="0"/>
              <a:t> | www.upkbs.ch |</a:t>
            </a:r>
          </a:p>
        </p:txBody>
      </p:sp>
      <p:sp>
        <p:nvSpPr>
          <p:cNvPr id="7" name="Rechteck 6"/>
          <p:cNvSpPr/>
          <p:nvPr/>
        </p:nvSpPr>
        <p:spPr>
          <a:xfrm>
            <a:off x="4932040" y="5445224"/>
            <a:ext cx="3309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Übersicht bei Lang et al. </a:t>
            </a:r>
          </a:p>
          <a:p>
            <a:r>
              <a:rPr lang="de-CH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Cell</a:t>
            </a:r>
            <a:r>
              <a:rPr lang="de-CH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Physiol</a:t>
            </a:r>
            <a:r>
              <a:rPr lang="de-CH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Biochem</a:t>
            </a:r>
            <a:r>
              <a:rPr lang="de-CH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9336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17359" cy="504056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rgbClr val="7F7F7F"/>
                </a:solidFill>
              </a:rPr>
              <a:t>S.M.I.L.E.S.: erste prospektive Ernährungsintervention bei schwer depressiven </a:t>
            </a:r>
            <a:r>
              <a:rPr lang="de-DE" sz="2400" dirty="0" err="1">
                <a:solidFill>
                  <a:srgbClr val="7F7F7F"/>
                </a:solidFill>
              </a:rPr>
              <a:t>PatientInnen</a:t>
            </a:r>
            <a:endParaRPr lang="de-DE" sz="2400" dirty="0">
              <a:solidFill>
                <a:srgbClr val="7F7F7F"/>
              </a:solidFill>
            </a:endParaRPr>
          </a:p>
        </p:txBody>
      </p:sp>
      <p:sp>
        <p:nvSpPr>
          <p:cNvPr id="8" name="Inhaltsplatzhalter 1"/>
          <p:cNvSpPr>
            <a:spLocks noGrp="1"/>
          </p:cNvSpPr>
          <p:nvPr>
            <p:ph idx="1"/>
          </p:nvPr>
        </p:nvSpPr>
        <p:spPr>
          <a:xfrm>
            <a:off x="755576" y="2060848"/>
            <a:ext cx="7668072" cy="3384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Nahrungsmittel</a:t>
            </a:r>
            <a:r>
              <a:rPr lang="de-DE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        	</a:t>
            </a:r>
            <a:r>
              <a:rPr lang="de-DE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Ziel in 					                             			Portionen</a:t>
            </a:r>
            <a:endParaRPr lang="de-DE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de-DE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Vollkorngetreide                     5-8 pro Tag</a:t>
            </a:r>
          </a:p>
          <a:p>
            <a:r>
              <a:rPr lang="de-DE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Gemüse                                     6 pro Tag</a:t>
            </a:r>
          </a:p>
          <a:p>
            <a:r>
              <a:rPr lang="de-DE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Obst                                           3 pro Tag</a:t>
            </a:r>
          </a:p>
          <a:p>
            <a:r>
              <a:rPr lang="de-DE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Hülsenfrüchte                         3-4 pro Woche</a:t>
            </a:r>
          </a:p>
          <a:p>
            <a:r>
              <a:rPr lang="de-DE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Fettarme Milchprodukte      2-3 pro Tag</a:t>
            </a:r>
          </a:p>
          <a:p>
            <a:r>
              <a:rPr lang="de-DE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Ungesalzene Nüsse                1 pro Tag</a:t>
            </a:r>
          </a:p>
          <a:p>
            <a:r>
              <a:rPr lang="de-DE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Fisch                                         mindestens 2 pro Woche</a:t>
            </a:r>
          </a:p>
          <a:p>
            <a:r>
              <a:rPr lang="de-DE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Mageres rotes Fleisch           3-4 pro Woche</a:t>
            </a:r>
          </a:p>
          <a:p>
            <a:r>
              <a:rPr lang="de-DE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Geflügel                                    2-3 pro Woche</a:t>
            </a:r>
          </a:p>
          <a:p>
            <a:r>
              <a:rPr lang="de-DE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Eier                                           bis zu 6 pro Woche</a:t>
            </a:r>
          </a:p>
          <a:p>
            <a:r>
              <a:rPr lang="de-DE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Olivenöl                                   3 Esslöffel pro Tag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5661248"/>
            <a:ext cx="8131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595959"/>
                </a:solidFill>
              </a:rPr>
              <a:t>Gestrichen wurden verarbeitete Fleisch- und Wurstprodukte, Auszugsmehle </a:t>
            </a:r>
          </a:p>
          <a:p>
            <a:r>
              <a:rPr lang="de-DE" dirty="0">
                <a:solidFill>
                  <a:srgbClr val="595959"/>
                </a:solidFill>
              </a:rPr>
              <a:t>und Produkte daraus, Frittiertes, Softdrinks, </a:t>
            </a:r>
            <a:r>
              <a:rPr lang="de-DE" dirty="0" err="1">
                <a:solidFill>
                  <a:srgbClr val="595959"/>
                </a:solidFill>
              </a:rPr>
              <a:t>Süssigkeiten</a:t>
            </a:r>
            <a:r>
              <a:rPr lang="de-DE" dirty="0">
                <a:solidFill>
                  <a:srgbClr val="595959"/>
                </a:solidFill>
              </a:rPr>
              <a:t> und Fast Food</a:t>
            </a:r>
          </a:p>
        </p:txBody>
      </p:sp>
    </p:spTree>
    <p:extLst>
      <p:ext uri="{BB962C8B-B14F-4D97-AF65-F5344CB8AC3E}">
        <p14:creationId xmlns:p14="http://schemas.microsoft.com/office/powerpoint/2010/main" val="272739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3568" y="332656"/>
            <a:ext cx="7608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Einige Highlights zur Ernährungsforschung </a:t>
            </a:r>
          </a:p>
          <a:p>
            <a:r>
              <a:rPr lang="de-CH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bei psychischen Erkrankungen</a:t>
            </a:r>
          </a:p>
        </p:txBody>
      </p:sp>
      <p:sp>
        <p:nvSpPr>
          <p:cNvPr id="4" name="Rechteck 3"/>
          <p:cNvSpPr/>
          <p:nvPr/>
        </p:nvSpPr>
        <p:spPr>
          <a:xfrm>
            <a:off x="683568" y="2420888"/>
            <a:ext cx="7776864" cy="13464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rgbClr val="000000"/>
                </a:solidFill>
              </a:rPr>
              <a:t>Prof. </a:t>
            </a:r>
            <a:r>
              <a:rPr lang="de-DE" sz="2400" dirty="0" err="1">
                <a:solidFill>
                  <a:srgbClr val="000000"/>
                </a:solidFill>
              </a:rPr>
              <a:t>Jacka</a:t>
            </a:r>
            <a:r>
              <a:rPr lang="de-DE" sz="2400" dirty="0">
                <a:solidFill>
                  <a:srgbClr val="000000"/>
                </a:solidFill>
              </a:rPr>
              <a:t> aus Australien zeigt dieses Jahr dass eine Diätintervention bei Depression einen Rückgang der Symptome um 30% bewirkt</a:t>
            </a:r>
          </a:p>
        </p:txBody>
      </p:sp>
      <p:sp>
        <p:nvSpPr>
          <p:cNvPr id="6" name="Textfeld 5"/>
          <p:cNvSpPr txBox="1"/>
          <p:nvPr/>
        </p:nvSpPr>
        <p:spPr>
          <a:xfrm rot="20779627">
            <a:off x="207753" y="2595225"/>
            <a:ext cx="8919029" cy="1107996"/>
          </a:xfrm>
          <a:prstGeom prst="rect">
            <a:avLst/>
          </a:prstGeom>
          <a:solidFill>
            <a:srgbClr val="FFFFFF"/>
          </a:solidFill>
          <a:ln>
            <a:solidFill>
              <a:srgbClr val="443C4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Prof. </a:t>
            </a:r>
            <a:r>
              <a:rPr lang="de-DE" sz="2400" dirty="0" err="1">
                <a:solidFill>
                  <a:srgbClr val="000000"/>
                </a:solidFill>
              </a:rPr>
              <a:t>Kessing</a:t>
            </a:r>
            <a:r>
              <a:rPr lang="de-DE" sz="2400" dirty="0">
                <a:solidFill>
                  <a:srgbClr val="000000"/>
                </a:solidFill>
              </a:rPr>
              <a:t> von der Universität Kopenhagen zeigte dieses Jahr </a:t>
            </a:r>
          </a:p>
          <a:p>
            <a:r>
              <a:rPr lang="de-DE" sz="2400" dirty="0">
                <a:solidFill>
                  <a:srgbClr val="000000"/>
                </a:solidFill>
              </a:rPr>
              <a:t>dass Lithium im Trinkwasser das Demenzrisiko senkt</a:t>
            </a:r>
            <a:endParaRPr lang="de-DE" sz="24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340768"/>
            <a:ext cx="8604448" cy="1569660"/>
          </a:xfrm>
          <a:prstGeom prst="rect">
            <a:avLst/>
          </a:prstGeom>
          <a:solidFill>
            <a:srgbClr val="FFFFFF"/>
          </a:solidFill>
          <a:ln>
            <a:solidFill>
              <a:srgbClr val="443C4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Prof. Lau von der New York University postuliert eine Besserung der Symptome bei Kindern mit Autismus unter </a:t>
            </a:r>
            <a:r>
              <a:rPr lang="de-DE" sz="2400" dirty="0" err="1">
                <a:solidFill>
                  <a:srgbClr val="000000"/>
                </a:solidFill>
              </a:rPr>
              <a:t>glutenfreier</a:t>
            </a:r>
            <a:r>
              <a:rPr lang="de-DE" sz="2400" dirty="0">
                <a:solidFill>
                  <a:srgbClr val="000000"/>
                </a:solidFill>
              </a:rPr>
              <a:t> Ernährung </a:t>
            </a:r>
          </a:p>
          <a:p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251520" y="2708920"/>
            <a:ext cx="7776864" cy="1584176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solidFill>
                <a:schemeClr val="tx2"/>
              </a:solidFill>
            </a:endParaRPr>
          </a:p>
          <a:p>
            <a:r>
              <a:rPr lang="de-DE" sz="2400" dirty="0">
                <a:solidFill>
                  <a:schemeClr val="tx2"/>
                </a:solidFill>
              </a:rPr>
              <a:t>Prof.</a:t>
            </a:r>
            <a:r>
              <a:rPr lang="de-DE" sz="2400" dirty="0">
                <a:solidFill>
                  <a:srgbClr val="000000"/>
                </a:solidFill>
              </a:rPr>
              <a:t> Murray zeigte dieses Jahr im Lancet dass bis zu ca. 40% der Todesfälle durch Diabetes und Herzkreislauferkrankungen durch falsche Ernährung verursacht werden</a:t>
            </a:r>
          </a:p>
          <a:p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503278">
            <a:off x="766441" y="2906978"/>
            <a:ext cx="7776864" cy="17064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solidFill>
                <a:schemeClr val="tx2"/>
              </a:solidFill>
            </a:endParaRPr>
          </a:p>
          <a:p>
            <a:r>
              <a:rPr lang="de-DE" sz="2400" dirty="0">
                <a:solidFill>
                  <a:schemeClr val="tx2"/>
                </a:solidFill>
              </a:rPr>
              <a:t>Prof. </a:t>
            </a:r>
            <a:r>
              <a:rPr lang="de-DE" sz="2400" dirty="0" err="1">
                <a:solidFill>
                  <a:schemeClr val="tx2"/>
                </a:solidFill>
              </a:rPr>
              <a:t>Gesch</a:t>
            </a:r>
            <a:r>
              <a:rPr lang="de-DE" sz="2400" dirty="0">
                <a:solidFill>
                  <a:schemeClr val="tx2"/>
                </a:solidFill>
              </a:rPr>
              <a:t> von der Universität Oxford gab Häftlingen im </a:t>
            </a:r>
            <a:r>
              <a:rPr lang="de-DE" sz="2400" dirty="0" err="1">
                <a:solidFill>
                  <a:schemeClr val="tx2"/>
                </a:solidFill>
              </a:rPr>
              <a:t>Aylesbury</a:t>
            </a:r>
            <a:r>
              <a:rPr lang="de-DE" sz="2400" dirty="0">
                <a:solidFill>
                  <a:schemeClr val="tx2"/>
                </a:solidFill>
              </a:rPr>
              <a:t>-Gefängnis nordwestlich von London Vitamine: die Anzahl der Gewaltvorfälle reduziert sich um bis zu 70%</a:t>
            </a:r>
          </a:p>
          <a:p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 rot="930927">
            <a:off x="467544" y="4581128"/>
            <a:ext cx="7776864" cy="792088"/>
          </a:xfrm>
          <a:prstGeom prst="rect">
            <a:avLst/>
          </a:prstGeom>
          <a:solidFill>
            <a:srgbClr val="FFFFFF"/>
          </a:solidFill>
          <a:ln>
            <a:solidFill>
              <a:srgbClr val="443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dirty="0">
                <a:solidFill>
                  <a:srgbClr val="000000"/>
                </a:solidFill>
              </a:rPr>
              <a:t>Prof. </a:t>
            </a:r>
            <a:r>
              <a:rPr lang="de-DE" sz="2400" dirty="0" err="1">
                <a:solidFill>
                  <a:srgbClr val="000000"/>
                </a:solidFill>
              </a:rPr>
              <a:t>Buitelaar</a:t>
            </a:r>
            <a:r>
              <a:rPr lang="de-DE" sz="2400" dirty="0">
                <a:solidFill>
                  <a:srgbClr val="000000"/>
                </a:solidFill>
              </a:rPr>
              <a:t> beschreibt im Lancet, dass bei ADHD eine Ernährungsumstellung helfen kann</a:t>
            </a:r>
          </a:p>
          <a:p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4797152"/>
            <a:ext cx="7776864" cy="18505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dirty="0">
                <a:solidFill>
                  <a:srgbClr val="000000"/>
                </a:solidFill>
              </a:rPr>
              <a:t>Prof. </a:t>
            </a:r>
            <a:r>
              <a:rPr lang="de-DE" sz="2400" dirty="0" err="1">
                <a:solidFill>
                  <a:srgbClr val="000000"/>
                </a:solidFill>
              </a:rPr>
              <a:t>Emran</a:t>
            </a:r>
            <a:r>
              <a:rPr lang="de-DE" sz="2400" dirty="0">
                <a:solidFill>
                  <a:srgbClr val="000000"/>
                </a:solidFill>
              </a:rPr>
              <a:t> Mayer, von der Universität </a:t>
            </a:r>
            <a:r>
              <a:rPr lang="de-DE" sz="2400" dirty="0" err="1">
                <a:solidFill>
                  <a:srgbClr val="000000"/>
                </a:solidFill>
              </a:rPr>
              <a:t>California</a:t>
            </a:r>
            <a:r>
              <a:rPr lang="de-DE" sz="2400" dirty="0">
                <a:solidFill>
                  <a:srgbClr val="000000"/>
                </a:solidFill>
              </a:rPr>
              <a:t> berichtet einen starken Zusammenhang zwischen Ernährung und Emotionen </a:t>
            </a:r>
          </a:p>
          <a:p>
            <a:endParaRPr lang="de-D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7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1" grpId="0" animBg="1"/>
      <p:bldP spid="9" grpId="0" animBg="1"/>
      <p:bldP spid="10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504056"/>
          </a:xfrm>
        </p:spPr>
        <p:txBody>
          <a:bodyPr/>
          <a:lstStyle/>
          <a:p>
            <a:r>
              <a:rPr lang="de-CH" sz="2400" dirty="0">
                <a:solidFill>
                  <a:schemeClr val="bg1">
                    <a:lumMod val="50000"/>
                  </a:schemeClr>
                </a:solidFill>
              </a:rPr>
              <a:t>Beeinflussung von Hirnerkrankungen durch Bakterien?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39552" y="1268760"/>
            <a:ext cx="7920880" cy="504825"/>
          </a:xfrm>
        </p:spPr>
        <p:txBody>
          <a:bodyPr/>
          <a:lstStyle/>
          <a:p>
            <a:r>
              <a:rPr lang="de-CH" dirty="0">
                <a:solidFill>
                  <a:srgbClr val="ED7925"/>
                </a:solidFill>
              </a:rPr>
              <a:t>Das Mikrobiom könnte ein grosser Durchbruch in der klinischen Neurowissenschaft sein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392487" cy="236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15616" y="4941168"/>
            <a:ext cx="357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Guntz</a:t>
            </a:r>
            <a:r>
              <a:rPr lang="de-CH" dirty="0"/>
              <a:t> und Gilbert 2016</a:t>
            </a:r>
          </a:p>
          <a:p>
            <a:r>
              <a:rPr lang="de-CH" dirty="0"/>
              <a:t>Zheng et al. 2016, Mol </a:t>
            </a:r>
            <a:r>
              <a:rPr lang="de-CH" dirty="0" err="1"/>
              <a:t>Psychiatry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5436096" y="3356992"/>
            <a:ext cx="310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Kang et al. </a:t>
            </a:r>
            <a:r>
              <a:rPr lang="de-DE" dirty="0" err="1"/>
              <a:t>Microbiome</a:t>
            </a:r>
            <a:r>
              <a:rPr lang="de-DE" dirty="0"/>
              <a:t> 2017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40152" y="2708920"/>
            <a:ext cx="170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Autismus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940152" y="4293096"/>
            <a:ext cx="215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Depression?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932040" y="2852936"/>
            <a:ext cx="72008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004048" y="4509120"/>
            <a:ext cx="72008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07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15398" cy="504056"/>
          </a:xfrm>
        </p:spPr>
        <p:txBody>
          <a:bodyPr/>
          <a:lstStyle/>
          <a:p>
            <a:r>
              <a:rPr lang="de-DE" sz="2400" dirty="0">
                <a:solidFill>
                  <a:srgbClr val="7F7F7F"/>
                </a:solidFill>
              </a:rPr>
              <a:t>Bakterien können helfen, die Stimmung zu verbessern: </a:t>
            </a:r>
            <a:r>
              <a:rPr lang="de-DE" sz="2400" dirty="0" err="1">
                <a:solidFill>
                  <a:srgbClr val="7F7F7F"/>
                </a:solidFill>
              </a:rPr>
              <a:t>Probiotika</a:t>
            </a:r>
            <a:r>
              <a:rPr lang="de-DE" sz="2400" dirty="0">
                <a:solidFill>
                  <a:srgbClr val="7F7F7F"/>
                </a:solidFill>
              </a:rPr>
              <a:t> als </a:t>
            </a:r>
            <a:r>
              <a:rPr lang="de-DE" sz="2400" dirty="0" err="1">
                <a:solidFill>
                  <a:srgbClr val="7F7F7F"/>
                </a:solidFill>
              </a:rPr>
              <a:t>Therapieanssatz</a:t>
            </a:r>
            <a:endParaRPr lang="de-DE" sz="2400" dirty="0">
              <a:solidFill>
                <a:srgbClr val="7F7F7F"/>
              </a:solidFill>
            </a:endParaRPr>
          </a:p>
        </p:txBody>
      </p:sp>
      <p:pic>
        <p:nvPicPr>
          <p:cNvPr id="5" name="Bild 4" descr="ildergebnis für mikrobiom cartoon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0485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/>
          <p:cNvSpPr/>
          <p:nvPr/>
        </p:nvSpPr>
        <p:spPr>
          <a:xfrm>
            <a:off x="2411760" y="2852936"/>
            <a:ext cx="4176464" cy="1969770"/>
          </a:xfrm>
          <a:prstGeom prst="rect">
            <a:avLst/>
          </a:prstGeom>
          <a:solidFill>
            <a:srgbClr val="BCE5BE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Depressive </a:t>
            </a:r>
            <a:r>
              <a:rPr lang="en-US" b="1" dirty="0" err="1"/>
              <a:t>Patienten</a:t>
            </a:r>
            <a:r>
              <a:rPr lang="en-US" b="1" dirty="0"/>
              <a:t> </a:t>
            </a:r>
            <a:r>
              <a:rPr lang="en-US" b="1" dirty="0" err="1"/>
              <a:t>haben</a:t>
            </a:r>
            <a:r>
              <a:rPr lang="en-US" b="1" dirty="0"/>
              <a:t> </a:t>
            </a:r>
            <a:r>
              <a:rPr lang="en-US" b="1" dirty="0" err="1"/>
              <a:t>verändertes</a:t>
            </a:r>
            <a:r>
              <a:rPr lang="en-US" b="1" dirty="0"/>
              <a:t> </a:t>
            </a:r>
            <a:r>
              <a:rPr lang="en-US" b="1" dirty="0" err="1"/>
              <a:t>Mikrobiom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Bacteroidetes</a:t>
            </a:r>
            <a:r>
              <a:rPr lang="en-US" dirty="0"/>
              <a:t>, </a:t>
            </a:r>
            <a:r>
              <a:rPr lang="en-US" dirty="0" err="1"/>
              <a:t>Proteobacteria</a:t>
            </a:r>
            <a:r>
              <a:rPr lang="en-US" dirty="0"/>
              <a:t>, </a:t>
            </a:r>
            <a:r>
              <a:rPr lang="en-US" dirty="0" err="1"/>
              <a:t>Enterobacteriaceae</a:t>
            </a:r>
            <a:r>
              <a:rPr lang="en-US" dirty="0"/>
              <a:t>, </a:t>
            </a:r>
            <a:r>
              <a:rPr lang="en-US" dirty="0" err="1"/>
              <a:t>Alistipes</a:t>
            </a:r>
            <a:r>
              <a:rPr lang="en-US" dirty="0"/>
              <a:t>, </a:t>
            </a:r>
            <a:r>
              <a:rPr lang="en-US" dirty="0" err="1"/>
              <a:t>Actinobacteria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erhöht</a:t>
            </a:r>
            <a:r>
              <a:rPr lang="en-US" dirty="0"/>
              <a:t>, </a:t>
            </a:r>
            <a:r>
              <a:rPr lang="en-US" dirty="0" err="1"/>
              <a:t>Firmicutes</a:t>
            </a:r>
            <a:r>
              <a:rPr lang="en-US" dirty="0"/>
              <a:t>, </a:t>
            </a:r>
            <a:r>
              <a:rPr lang="en-US" dirty="0" err="1"/>
              <a:t>Faecalibacterium</a:t>
            </a:r>
            <a:r>
              <a:rPr lang="en-US" dirty="0"/>
              <a:t> </a:t>
            </a:r>
            <a:r>
              <a:rPr lang="en-US" dirty="0" err="1"/>
              <a:t>erniedrigt</a:t>
            </a:r>
            <a:r>
              <a:rPr lang="en-US" dirty="0"/>
              <a:t>) </a:t>
            </a:r>
          </a:p>
          <a:p>
            <a:r>
              <a:rPr lang="en-US" sz="1400" dirty="0"/>
              <a:t>[Jang et al. 2015, Brain </a:t>
            </a:r>
            <a:r>
              <a:rPr lang="en-US" sz="1400" dirty="0" err="1"/>
              <a:t>Behav</a:t>
            </a:r>
            <a:r>
              <a:rPr lang="en-US" sz="1400" dirty="0"/>
              <a:t> </a:t>
            </a:r>
            <a:r>
              <a:rPr lang="en-US" sz="1400" dirty="0" err="1"/>
              <a:t>Immun</a:t>
            </a:r>
            <a:r>
              <a:rPr lang="en-US" sz="1400" dirty="0"/>
              <a:t>]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4860032" y="1628800"/>
            <a:ext cx="3600400" cy="1138773"/>
          </a:xfrm>
          <a:prstGeom prst="rect">
            <a:avLst/>
          </a:prstGeom>
          <a:solidFill>
            <a:srgbClr val="BCE5BE"/>
          </a:solidFill>
        </p:spPr>
        <p:txBody>
          <a:bodyPr wrap="square">
            <a:spAutoFit/>
          </a:bodyPr>
          <a:lstStyle/>
          <a:p>
            <a:r>
              <a:rPr lang="en-US" dirty="0"/>
              <a:t>Lactobacillus </a:t>
            </a:r>
            <a:r>
              <a:rPr lang="en-US" dirty="0" err="1"/>
              <a:t>salivarius</a:t>
            </a:r>
            <a:r>
              <a:rPr lang="en-US" dirty="0"/>
              <a:t> </a:t>
            </a:r>
            <a:r>
              <a:rPr lang="en-US" dirty="0" err="1"/>
              <a:t>Bifido</a:t>
            </a:r>
            <a:endParaRPr lang="en-US" dirty="0"/>
          </a:p>
          <a:p>
            <a:r>
              <a:rPr lang="en-US" dirty="0"/>
              <a:t>bacterium </a:t>
            </a:r>
            <a:r>
              <a:rPr lang="en-US" dirty="0" err="1"/>
              <a:t>infantis</a:t>
            </a:r>
            <a:r>
              <a:rPr lang="en-US" dirty="0"/>
              <a:t> </a:t>
            </a:r>
            <a:r>
              <a:rPr lang="en-US" dirty="0" err="1"/>
              <a:t>normalisieren</a:t>
            </a:r>
            <a:r>
              <a:rPr lang="en-US" dirty="0"/>
              <a:t> </a:t>
            </a:r>
            <a:r>
              <a:rPr lang="en-US" dirty="0" err="1"/>
              <a:t>Entzündung</a:t>
            </a:r>
            <a:r>
              <a:rPr lang="en-US" dirty="0"/>
              <a:t> </a:t>
            </a:r>
            <a:r>
              <a:rPr lang="en-US" sz="1400" dirty="0"/>
              <a:t>[</a:t>
            </a:r>
            <a:r>
              <a:rPr lang="en-US" sz="1400" dirty="0" err="1"/>
              <a:t>Dapoigny</a:t>
            </a:r>
            <a:r>
              <a:rPr lang="en-US" sz="1400" dirty="0"/>
              <a:t> et al. 2012, World J </a:t>
            </a:r>
            <a:r>
              <a:rPr lang="en-US" sz="1400" dirty="0" err="1"/>
              <a:t>Gastroenterol</a:t>
            </a:r>
            <a:r>
              <a:rPr lang="en-US" sz="1400" dirty="0"/>
              <a:t>]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755576" y="1628800"/>
            <a:ext cx="2664296" cy="1138773"/>
          </a:xfrm>
          <a:prstGeom prst="rect">
            <a:avLst/>
          </a:prstGeom>
          <a:solidFill>
            <a:srgbClr val="BCE5BE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Probiotisches</a:t>
            </a:r>
            <a:r>
              <a:rPr lang="en-US" dirty="0"/>
              <a:t> </a:t>
            </a:r>
            <a:r>
              <a:rPr lang="en-US" dirty="0" err="1"/>
              <a:t>Joghurt</a:t>
            </a:r>
            <a:r>
              <a:rPr lang="en-US" dirty="0"/>
              <a:t> </a:t>
            </a:r>
            <a:r>
              <a:rPr lang="en-US" dirty="0" err="1"/>
              <a:t>verbessert</a:t>
            </a:r>
            <a:r>
              <a:rPr lang="en-US" dirty="0"/>
              <a:t> die </a:t>
            </a:r>
            <a:r>
              <a:rPr lang="en-US" dirty="0" err="1"/>
              <a:t>Stimmung</a:t>
            </a:r>
            <a:r>
              <a:rPr lang="en-US" dirty="0"/>
              <a:t>  [</a:t>
            </a:r>
            <a:r>
              <a:rPr lang="en-US" sz="1400" dirty="0"/>
              <a:t>Benton et al. 2007, </a:t>
            </a:r>
            <a:r>
              <a:rPr lang="en-US" sz="1400" dirty="0" err="1"/>
              <a:t>Eur</a:t>
            </a:r>
            <a:r>
              <a:rPr lang="en-US" sz="1400" dirty="0"/>
              <a:t>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Nutr</a:t>
            </a:r>
            <a:r>
              <a:rPr lang="en-US" sz="1400" dirty="0"/>
              <a:t>]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755576" y="5013176"/>
            <a:ext cx="3096344" cy="1138773"/>
          </a:xfrm>
          <a:prstGeom prst="rect">
            <a:avLst/>
          </a:prstGeom>
          <a:solidFill>
            <a:srgbClr val="BCE5BE"/>
          </a:solidFill>
        </p:spPr>
        <p:txBody>
          <a:bodyPr wrap="square">
            <a:spAutoFit/>
          </a:bodyPr>
          <a:lstStyle/>
          <a:p>
            <a:r>
              <a:rPr lang="de-CH" dirty="0" err="1"/>
              <a:t>Lactobacillus</a:t>
            </a:r>
            <a:r>
              <a:rPr lang="de-CH" dirty="0"/>
              <a:t> </a:t>
            </a:r>
            <a:r>
              <a:rPr lang="de-CH" dirty="0" err="1"/>
              <a:t>casei</a:t>
            </a:r>
            <a:r>
              <a:rPr lang="de-CH" dirty="0"/>
              <a:t> </a:t>
            </a:r>
            <a:r>
              <a:rPr lang="en-US" dirty="0" err="1"/>
              <a:t>Shirota</a:t>
            </a:r>
            <a:r>
              <a:rPr lang="en-US" dirty="0"/>
              <a:t> </a:t>
            </a:r>
            <a:r>
              <a:rPr lang="en-US" dirty="0" err="1"/>
              <a:t>verbessert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Plazebo</a:t>
            </a:r>
            <a:r>
              <a:rPr lang="en-US" dirty="0"/>
              <a:t> Angst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Gesunden</a:t>
            </a:r>
            <a:r>
              <a:rPr lang="en-US" dirty="0"/>
              <a:t> </a:t>
            </a:r>
            <a:r>
              <a:rPr lang="en-US" sz="1400" dirty="0"/>
              <a:t>[</a:t>
            </a:r>
            <a:r>
              <a:rPr lang="en-US" sz="1400" dirty="0" err="1"/>
              <a:t>Rhao</a:t>
            </a:r>
            <a:r>
              <a:rPr lang="en-US" sz="1400" dirty="0"/>
              <a:t> et al. 2009, Gut </a:t>
            </a:r>
            <a:r>
              <a:rPr lang="en-US" sz="1400" dirty="0" err="1"/>
              <a:t>Pathog</a:t>
            </a:r>
            <a:r>
              <a:rPr lang="en-US" sz="1400" dirty="0"/>
              <a:t>]</a:t>
            </a:r>
            <a:endParaRPr lang="de-CH" sz="1400" dirty="0"/>
          </a:p>
        </p:txBody>
      </p:sp>
      <p:sp>
        <p:nvSpPr>
          <p:cNvPr id="10" name="Rechteck 9"/>
          <p:cNvSpPr/>
          <p:nvPr/>
        </p:nvSpPr>
        <p:spPr>
          <a:xfrm>
            <a:off x="5508104" y="5013176"/>
            <a:ext cx="2952328" cy="1138773"/>
          </a:xfrm>
          <a:prstGeom prst="rect">
            <a:avLst/>
          </a:prstGeom>
          <a:solidFill>
            <a:srgbClr val="BCE5BE"/>
          </a:solidFill>
        </p:spPr>
        <p:txBody>
          <a:bodyPr wrap="square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helveticus</a:t>
            </a:r>
            <a:r>
              <a:rPr lang="en-US" dirty="0"/>
              <a:t> und B. </a:t>
            </a:r>
            <a:r>
              <a:rPr lang="en-US" dirty="0" err="1"/>
              <a:t>longum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30 </a:t>
            </a:r>
            <a:r>
              <a:rPr lang="en-US" dirty="0" err="1"/>
              <a:t>Tage</a:t>
            </a:r>
            <a:r>
              <a:rPr lang="en-US" dirty="0"/>
              <a:t> </a:t>
            </a:r>
            <a:r>
              <a:rPr lang="en-US" dirty="0" err="1"/>
              <a:t>reduzieren</a:t>
            </a:r>
            <a:r>
              <a:rPr lang="en-US" dirty="0"/>
              <a:t> Depression </a:t>
            </a:r>
            <a:r>
              <a:rPr lang="en-US" sz="1400" dirty="0"/>
              <a:t>[</a:t>
            </a:r>
            <a:r>
              <a:rPr lang="en-US" sz="1400" dirty="0" err="1"/>
              <a:t>Messaoudi</a:t>
            </a:r>
            <a:r>
              <a:rPr lang="en-US" sz="1400" dirty="0"/>
              <a:t> et al. 2012, Br J </a:t>
            </a:r>
            <a:r>
              <a:rPr lang="en-US" sz="1400" dirty="0" err="1"/>
              <a:t>Nutr</a:t>
            </a:r>
            <a:r>
              <a:rPr lang="en-US" sz="1400" dirty="0"/>
              <a:t>]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6660232" y="3212976"/>
            <a:ext cx="1728192" cy="1346448"/>
          </a:xfrm>
          <a:prstGeom prst="rect">
            <a:avLst/>
          </a:prstGeom>
          <a:solidFill>
            <a:srgbClr val="BCE5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rgbClr val="7F7F7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863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20000" cy="504056"/>
          </a:xfrm>
        </p:spPr>
        <p:txBody>
          <a:bodyPr/>
          <a:lstStyle/>
          <a:p>
            <a:r>
              <a:rPr lang="de-DE" sz="2400" dirty="0">
                <a:solidFill>
                  <a:srgbClr val="7F7F7F"/>
                </a:solidFill>
              </a:rPr>
              <a:t>Paradigmenwechsel in der Therapie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043608" y="1267990"/>
            <a:ext cx="7715398" cy="504825"/>
          </a:xfrm>
        </p:spPr>
        <p:txBody>
          <a:bodyPr/>
          <a:lstStyle/>
          <a:p>
            <a:r>
              <a:rPr lang="de-DE" dirty="0" err="1"/>
              <a:t>Probiotika</a:t>
            </a:r>
            <a:r>
              <a:rPr lang="de-DE" dirty="0"/>
              <a:t> statt Antibiotika?</a:t>
            </a:r>
          </a:p>
        </p:txBody>
      </p:sp>
      <p:pic>
        <p:nvPicPr>
          <p:cNvPr id="5" name="Bild 4" descr="ildergebnis für paradigmenwechsel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40760" cy="3221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97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674688" y="836613"/>
            <a:ext cx="7920037" cy="5048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4688" y="333375"/>
            <a:ext cx="7920037" cy="503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sz="2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TEAM: BRAIN GUT DEPRESSION</a:t>
            </a:r>
          </a:p>
        </p:txBody>
      </p:sp>
      <p:pic>
        <p:nvPicPr>
          <p:cNvPr id="4100" name="Picture 4" descr="Bildergebnis für stefan borgward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495425"/>
            <a:ext cx="18002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AutoShape 6" descr="Bildergebnis für Undine Lang"/>
          <p:cNvSpPr>
            <a:spLocks noChangeAspect="1" noChangeArrowheads="1"/>
          </p:cNvSpPr>
          <p:nvPr/>
        </p:nvSpPr>
        <p:spPr bwMode="auto">
          <a:xfrm>
            <a:off x="0" y="-136525"/>
            <a:ext cx="704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de-CH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7" name="Picture 11" descr="Bildergebnis für Serge bra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533525"/>
            <a:ext cx="1519237" cy="179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ldergebnis für Laura Mählmann UP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165602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ildergebnis für André schmidt base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1440000" cy="144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Ähnliches Fot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663" y="1495425"/>
            <a:ext cx="14319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3" name="Textfeld 7"/>
          <p:cNvSpPr txBox="1">
            <a:spLocks noChangeArrowheads="1"/>
          </p:cNvSpPr>
          <p:nvPr/>
        </p:nvSpPr>
        <p:spPr bwMode="auto">
          <a:xfrm>
            <a:off x="4716463" y="34290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de-CH" altLang="de-DE" sz="800">
                <a:latin typeface="Arial" panose="020B0604020202020204" pitchFamily="34" charset="0"/>
                <a:cs typeface="Arial" panose="020B0604020202020204" pitchFamily="34" charset="0"/>
              </a:rPr>
              <a:t>Prof. Dr. Christoph Beglinger</a:t>
            </a:r>
          </a:p>
          <a:p>
            <a:pPr algn="ctr"/>
            <a:r>
              <a:rPr lang="de-CH" altLang="de-DE" sz="800">
                <a:latin typeface="Arial" panose="020B0604020202020204" pitchFamily="34" charset="0"/>
                <a:cs typeface="Arial" panose="020B0604020202020204" pitchFamily="34" charset="0"/>
              </a:rPr>
              <a:t>St. Claraspital</a:t>
            </a:r>
          </a:p>
        </p:txBody>
      </p:sp>
      <p:sp>
        <p:nvSpPr>
          <p:cNvPr id="33805" name="Textfeld 19"/>
          <p:cNvSpPr txBox="1">
            <a:spLocks noChangeArrowheads="1"/>
          </p:cNvSpPr>
          <p:nvPr/>
        </p:nvSpPr>
        <p:spPr bwMode="auto">
          <a:xfrm>
            <a:off x="2700338" y="3452813"/>
            <a:ext cx="180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de-CH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Prof. Dr. Stefan Borgwardt</a:t>
            </a:r>
          </a:p>
          <a:p>
            <a:pPr algn="ctr"/>
            <a:r>
              <a:rPr lang="de-CH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UPK</a:t>
            </a:r>
          </a:p>
        </p:txBody>
      </p:sp>
      <p:sp>
        <p:nvSpPr>
          <p:cNvPr id="33806" name="Textfeld 20"/>
          <p:cNvSpPr txBox="1">
            <a:spLocks noChangeArrowheads="1"/>
          </p:cNvSpPr>
          <p:nvPr/>
        </p:nvSpPr>
        <p:spPr bwMode="auto">
          <a:xfrm>
            <a:off x="6659563" y="3452813"/>
            <a:ext cx="15192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de-CH" altLang="de-DE" sz="800">
                <a:latin typeface="Arial" panose="020B0604020202020204" pitchFamily="34" charset="0"/>
                <a:cs typeface="Arial" panose="020B0604020202020204" pitchFamily="34" charset="0"/>
              </a:rPr>
              <a:t>PD Dr. Serge Brand</a:t>
            </a:r>
          </a:p>
          <a:p>
            <a:pPr algn="ctr"/>
            <a:r>
              <a:rPr lang="de-CH" altLang="de-DE" sz="800">
                <a:latin typeface="Arial" panose="020B0604020202020204" pitchFamily="34" charset="0"/>
                <a:cs typeface="Arial" panose="020B0604020202020204" pitchFamily="34" charset="0"/>
              </a:rPr>
              <a:t>UPK</a:t>
            </a:r>
          </a:p>
        </p:txBody>
      </p:sp>
      <p:sp>
        <p:nvSpPr>
          <p:cNvPr id="33807" name="Textfeld 21"/>
          <p:cNvSpPr txBox="1">
            <a:spLocks noChangeArrowheads="1"/>
          </p:cNvSpPr>
          <p:nvPr/>
        </p:nvSpPr>
        <p:spPr bwMode="auto">
          <a:xfrm>
            <a:off x="3491880" y="5877272"/>
            <a:ext cx="1798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de-CH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Dr. André Schmidt</a:t>
            </a:r>
          </a:p>
          <a:p>
            <a:pPr algn="ctr"/>
            <a:r>
              <a:rPr lang="de-CH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UPK</a:t>
            </a:r>
          </a:p>
        </p:txBody>
      </p:sp>
      <p:sp>
        <p:nvSpPr>
          <p:cNvPr id="33808" name="Textfeld 22"/>
          <p:cNvSpPr txBox="1">
            <a:spLocks noChangeArrowheads="1"/>
          </p:cNvSpPr>
          <p:nvPr/>
        </p:nvSpPr>
        <p:spPr bwMode="auto">
          <a:xfrm>
            <a:off x="5220072" y="5949280"/>
            <a:ext cx="180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de-CH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M.SC. Cedric Kettelhack</a:t>
            </a:r>
          </a:p>
          <a:p>
            <a:pPr algn="ctr"/>
            <a:r>
              <a:rPr lang="de-CH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UPK</a:t>
            </a:r>
          </a:p>
        </p:txBody>
      </p:sp>
      <p:pic>
        <p:nvPicPr>
          <p:cNvPr id="1026" name="Picture 2" descr="Bildergebnis für nina schweinfurth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1440000" cy="1440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21"/>
          <p:cNvSpPr txBox="1">
            <a:spLocks noChangeArrowheads="1"/>
          </p:cNvSpPr>
          <p:nvPr/>
        </p:nvSpPr>
        <p:spPr bwMode="auto">
          <a:xfrm>
            <a:off x="1475656" y="5877272"/>
            <a:ext cx="1798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de-CH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Dr. Nina Schweinfurth</a:t>
            </a:r>
          </a:p>
          <a:p>
            <a:pPr algn="ctr"/>
            <a:r>
              <a:rPr lang="de-CH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U PK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1092784" cy="1647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22"/>
          <p:cNvSpPr txBox="1">
            <a:spLocks noChangeArrowheads="1"/>
          </p:cNvSpPr>
          <p:nvPr/>
        </p:nvSpPr>
        <p:spPr bwMode="auto">
          <a:xfrm>
            <a:off x="683568" y="3501008"/>
            <a:ext cx="180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de-CH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M.SC. Laura Mählmann</a:t>
            </a:r>
          </a:p>
          <a:p>
            <a:pPr algn="ctr"/>
            <a:r>
              <a:rPr lang="de-CH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UPK</a:t>
            </a:r>
          </a:p>
        </p:txBody>
      </p:sp>
    </p:spTree>
    <p:extLst>
      <p:ext uri="{BB962C8B-B14F-4D97-AF65-F5344CB8AC3E}">
        <p14:creationId xmlns:p14="http://schemas.microsoft.com/office/powerpoint/2010/main" val="350234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2983"/>
            <a:ext cx="9144000" cy="53543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120" y="274638"/>
            <a:ext cx="8387335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2400" b="1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Hochrechnung der WHO 12-Monats-Prävalenzen, </a:t>
            </a:r>
            <a:r>
              <a:rPr lang="de-DE" sz="2400" b="1" i="1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Burden</a:t>
            </a:r>
            <a:r>
              <a:rPr lang="de-DE" sz="2400" b="1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de-DE" sz="2400" b="1" i="1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of</a:t>
            </a:r>
            <a:r>
              <a:rPr lang="de-DE" sz="2400" b="1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de-DE" sz="2400" b="1" i="1" dirty="0" err="1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Disease</a:t>
            </a:r>
            <a:r>
              <a:rPr lang="de-DE" sz="2400" b="1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2030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004048" y="6021288"/>
            <a:ext cx="386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WHO, </a:t>
            </a:r>
            <a:r>
              <a:rPr lang="de-DE" b="1" i="1" dirty="0" err="1"/>
              <a:t>Burden</a:t>
            </a:r>
            <a:r>
              <a:rPr lang="de-DE" b="1" i="1" dirty="0"/>
              <a:t> </a:t>
            </a:r>
            <a:r>
              <a:rPr lang="de-DE" b="1" i="1" dirty="0" err="1"/>
              <a:t>of</a:t>
            </a:r>
            <a:r>
              <a:rPr lang="de-DE" b="1" i="1" dirty="0"/>
              <a:t> </a:t>
            </a:r>
            <a:r>
              <a:rPr lang="de-DE" b="1" i="1" dirty="0" err="1"/>
              <a:t>disease</a:t>
            </a:r>
            <a:r>
              <a:rPr lang="de-DE" b="1" dirty="0"/>
              <a:t>, 2004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45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ntidpressant picture 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5040560" cy="27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de-CH">
                <a:solidFill>
                  <a:srgbClr val="000000"/>
                </a:solidFill>
              </a:rPr>
              <a:t>    |  </a:t>
            </a:r>
            <a:fld id="{EDD31D71-C9FC-4D1E-8E78-4042B0F149FD}" type="slidenum">
              <a:rPr lang="de-CH" smtClean="0">
                <a:solidFill>
                  <a:srgbClr val="000000"/>
                </a:solidFill>
              </a:rPr>
              <a:pPr eaLnBrk="1" hangingPunct="1">
                <a:defRPr/>
              </a:pPr>
              <a:t>20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D6565B7-672C-4650-BFA1-0CC4F533DE2B}" type="datetime4">
              <a:rPr lang="de-DE"/>
              <a:pPr>
                <a:defRPr/>
              </a:pPr>
              <a:t>März 13, 2018</a:t>
            </a:fld>
            <a:endParaRPr lang="de-CH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Universitäre Psychiatrische Kliniken Basel</a:t>
            </a:r>
            <a:r>
              <a:rPr lang="de-CH" b="0"/>
              <a:t> | www.upkbs.ch |</a:t>
            </a: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311" y="764704"/>
            <a:ext cx="6837363" cy="1079500"/>
          </a:xfrm>
        </p:spPr>
        <p:txBody>
          <a:bodyPr/>
          <a:lstStyle/>
          <a:p>
            <a:pPr eaLnBrk="1" hangingPunct="1"/>
            <a:r>
              <a:rPr lang="de-CH" altLang="de-DE" b="0" dirty="0">
                <a:solidFill>
                  <a:schemeClr val="tx2"/>
                </a:solidFill>
              </a:rPr>
              <a:t>Kontaktieren Sie mich gerne bei Fragen!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9388" y="1772816"/>
            <a:ext cx="6837363" cy="344170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de-CH" altLang="de-DE" dirty="0"/>
              <a:t>Prof. Dr. med. Undine Lang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de-CH" altLang="de-DE" dirty="0"/>
              <a:t>Klinikdirektorin Erwachsenen - Psychiatrische Klinik Basel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de-CH" altLang="de-DE" dirty="0" err="1"/>
              <a:t>undine.lang@upkbs.ch</a:t>
            </a:r>
            <a:endParaRPr lang="de-CH" altLang="de-DE" dirty="0"/>
          </a:p>
          <a:p>
            <a:pPr marL="0" indent="0" eaLnBrk="1" hangingPunct="1">
              <a:buFont typeface="Georgia" pitchFamily="18" charset="0"/>
              <a:buNone/>
            </a:pPr>
            <a:endParaRPr lang="de-CH" altLang="de-DE" dirty="0">
              <a:solidFill>
                <a:srgbClr val="E95D0F"/>
              </a:solidFill>
            </a:endParaRPr>
          </a:p>
          <a:p>
            <a:pPr marL="0" indent="0" eaLnBrk="1" hangingPunct="1">
              <a:buFont typeface="Georgia" pitchFamily="18" charset="0"/>
              <a:buNone/>
            </a:pPr>
            <a:r>
              <a:rPr lang="de-CH" altLang="de-DE" dirty="0">
                <a:solidFill>
                  <a:srgbClr val="E95D0F"/>
                </a:solidFill>
              </a:rPr>
              <a:t>www.upkbs.ch</a:t>
            </a:r>
          </a:p>
          <a:p>
            <a:pPr marL="0" indent="0" eaLnBrk="1" hangingPunct="1">
              <a:buFont typeface="Georgia" pitchFamily="18" charset="0"/>
              <a:buNone/>
            </a:pPr>
            <a:endParaRPr lang="de-CH" altLang="de-DE" dirty="0"/>
          </a:p>
          <a:p>
            <a:pPr marL="0" indent="0" eaLnBrk="1" hangingPunct="1">
              <a:buFont typeface="Georgia" pitchFamily="18" charset="0"/>
              <a:buNone/>
            </a:pPr>
            <a:endParaRPr lang="de-CH" altLang="de-DE" dirty="0"/>
          </a:p>
        </p:txBody>
      </p:sp>
      <p:pic>
        <p:nvPicPr>
          <p:cNvPr id="58375" name="Picture 4" descr="Logo_Uni Bas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39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9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9541">
            <a:off x="1929821" y="3711322"/>
            <a:ext cx="1694815" cy="256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1800200" cy="2478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61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522" y="332656"/>
            <a:ext cx="8325950" cy="504056"/>
          </a:xfrm>
        </p:spPr>
        <p:txBody>
          <a:bodyPr/>
          <a:lstStyle/>
          <a:p>
            <a:r>
              <a:rPr lang="de-CH" dirty="0">
                <a:solidFill>
                  <a:schemeClr val="bg2"/>
                </a:solidFill>
              </a:rPr>
              <a:t>Depressionen erhöhen die Häufigkeit körperlicher Erkrankungen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3528" y="1124744"/>
            <a:ext cx="8149213" cy="504825"/>
          </a:xfrm>
        </p:spPr>
        <p:txBody>
          <a:bodyPr/>
          <a:lstStyle/>
          <a:p>
            <a:r>
              <a:rPr lang="de-CH" dirty="0">
                <a:solidFill>
                  <a:srgbClr val="ED7925"/>
                </a:solidFill>
              </a:rPr>
              <a:t>Depressives Verhalten führt zu einem Risikozustand, der körperliche Erkrankungen begünstigen kann </a:t>
            </a:r>
          </a:p>
        </p:txBody>
      </p:sp>
      <p:graphicFrame>
        <p:nvGraphicFramePr>
          <p:cNvPr id="5" name="Inhaltsplatzhalt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9729036"/>
              </p:ext>
            </p:extLst>
          </p:nvPr>
        </p:nvGraphicFramePr>
        <p:xfrm>
          <a:off x="323528" y="2132856"/>
          <a:ext cx="8820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323528" y="188640"/>
            <a:ext cx="8475984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CH" sz="22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Eine „Lifestyle“, der Depressionen begünstigt, könnte auch zu weiteren Erkrankungen führen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355976" y="5949280"/>
            <a:ext cx="449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Lang und Walter 2017, Neurosignals</a:t>
            </a:r>
          </a:p>
        </p:txBody>
      </p:sp>
    </p:spTree>
    <p:extLst>
      <p:ext uri="{BB962C8B-B14F-4D97-AF65-F5344CB8AC3E}">
        <p14:creationId xmlns:p14="http://schemas.microsoft.com/office/powerpoint/2010/main" val="377506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1481336" cy="126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013176"/>
            <a:ext cx="2049016" cy="138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7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515928"/>
            <a:ext cx="2520280" cy="134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8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1656183" cy="139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10">
            <a:hlinkClick r:id="rId9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1947972" cy="15922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58602"/>
              </p:ext>
            </p:extLst>
          </p:nvPr>
        </p:nvGraphicFramePr>
        <p:xfrm>
          <a:off x="1259632" y="4797152"/>
          <a:ext cx="1472332" cy="1328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Dokument" r:id="rId11" imgW="5969000" imgH="5969000" progId="Word.Document.12">
                  <p:embed/>
                </p:oleObj>
              </mc:Choice>
              <mc:Fallback>
                <p:oleObj name="Dokument" r:id="rId11" imgW="5969000" imgH="596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59632" y="4797152"/>
                        <a:ext cx="1472332" cy="1328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 13">
            <a:hlinkClick r:id="rId13"/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1477144" cy="139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14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1613148" cy="15704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hteck 15"/>
          <p:cNvSpPr/>
          <p:nvPr/>
        </p:nvSpPr>
        <p:spPr>
          <a:xfrm>
            <a:off x="6660232" y="4365104"/>
            <a:ext cx="248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Lang und Walter Neurosignals 2017</a:t>
            </a:r>
          </a:p>
        </p:txBody>
      </p:sp>
      <p:sp>
        <p:nvSpPr>
          <p:cNvPr id="18" name="Rechteck 17"/>
          <p:cNvSpPr/>
          <p:nvPr/>
        </p:nvSpPr>
        <p:spPr>
          <a:xfrm>
            <a:off x="251520" y="4581128"/>
            <a:ext cx="243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Lang et al. EJIM 2010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792088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7F7F7F"/>
                </a:solidFill>
              </a:rPr>
              <a:t>Ganzheitliche Ansätze sollten für die Therapie relevanter werden</a:t>
            </a:r>
          </a:p>
        </p:txBody>
      </p:sp>
      <p:sp>
        <p:nvSpPr>
          <p:cNvPr id="19" name="Rechteck 18"/>
          <p:cNvSpPr/>
          <p:nvPr/>
        </p:nvSpPr>
        <p:spPr>
          <a:xfrm>
            <a:off x="3203848" y="2420888"/>
            <a:ext cx="1892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Mikoteit</a:t>
            </a:r>
            <a:r>
              <a:rPr lang="de-DE" dirty="0"/>
              <a:t> et al. </a:t>
            </a:r>
          </a:p>
          <a:p>
            <a:r>
              <a:rPr lang="de-DE" dirty="0"/>
              <a:t>J </a:t>
            </a:r>
            <a:r>
              <a:rPr lang="de-DE" dirty="0" err="1"/>
              <a:t>Sleep</a:t>
            </a:r>
            <a:r>
              <a:rPr lang="de-DE" dirty="0"/>
              <a:t> Res 2013</a:t>
            </a:r>
          </a:p>
        </p:txBody>
      </p:sp>
      <p:sp>
        <p:nvSpPr>
          <p:cNvPr id="20" name="Rechteck 19"/>
          <p:cNvSpPr/>
          <p:nvPr/>
        </p:nvSpPr>
        <p:spPr>
          <a:xfrm>
            <a:off x="827584" y="5661248"/>
            <a:ext cx="1835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Cajochen</a:t>
            </a:r>
            <a:r>
              <a:rPr lang="de-DE" dirty="0"/>
              <a:t> </a:t>
            </a:r>
          </a:p>
          <a:p>
            <a:r>
              <a:rPr lang="de-DE" dirty="0"/>
              <a:t>et al. </a:t>
            </a:r>
            <a:r>
              <a:rPr lang="de-DE" dirty="0" err="1"/>
              <a:t>Sleep</a:t>
            </a:r>
            <a:r>
              <a:rPr lang="de-DE" dirty="0"/>
              <a:t> 2013</a:t>
            </a:r>
          </a:p>
        </p:txBody>
      </p:sp>
      <p:sp>
        <p:nvSpPr>
          <p:cNvPr id="21" name="Rechteck 20"/>
          <p:cNvSpPr/>
          <p:nvPr/>
        </p:nvSpPr>
        <p:spPr>
          <a:xfrm>
            <a:off x="1979712" y="328498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Benoy</a:t>
            </a:r>
            <a:r>
              <a:rPr lang="de-DE" dirty="0"/>
              <a:t> et al. </a:t>
            </a:r>
          </a:p>
          <a:p>
            <a:r>
              <a:rPr lang="de-DE" dirty="0" err="1"/>
              <a:t>Neurol</a:t>
            </a:r>
            <a:r>
              <a:rPr lang="de-DE" dirty="0"/>
              <a:t> </a:t>
            </a:r>
            <a:r>
              <a:rPr lang="de-DE" dirty="0" err="1"/>
              <a:t>Psych</a:t>
            </a:r>
            <a:r>
              <a:rPr lang="de-DE" dirty="0"/>
              <a:t> 2016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796136" y="2996952"/>
            <a:ext cx="2638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Sadeghi et al. </a:t>
            </a:r>
          </a:p>
          <a:p>
            <a:r>
              <a:rPr lang="de-DE" dirty="0" err="1"/>
              <a:t>Percept</a:t>
            </a:r>
            <a:r>
              <a:rPr lang="de-DE" dirty="0"/>
              <a:t> </a:t>
            </a:r>
            <a:r>
              <a:rPr lang="de-DE" dirty="0" err="1"/>
              <a:t>Mot</a:t>
            </a:r>
            <a:r>
              <a:rPr lang="de-DE" dirty="0"/>
              <a:t> Skills 2017</a:t>
            </a:r>
          </a:p>
        </p:txBody>
      </p:sp>
      <p:sp>
        <p:nvSpPr>
          <p:cNvPr id="23" name="Rechteck 22"/>
          <p:cNvSpPr/>
          <p:nvPr/>
        </p:nvSpPr>
        <p:spPr>
          <a:xfrm>
            <a:off x="6372200" y="5805264"/>
            <a:ext cx="8640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012160" y="5877272"/>
            <a:ext cx="2879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Lang und </a:t>
            </a:r>
            <a:r>
              <a:rPr lang="de-DE" dirty="0" err="1"/>
              <a:t>Borgwardt</a:t>
            </a:r>
            <a:r>
              <a:rPr lang="de-DE" dirty="0"/>
              <a:t> </a:t>
            </a:r>
          </a:p>
          <a:p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Physiol</a:t>
            </a:r>
            <a:r>
              <a:rPr lang="de-DE" dirty="0"/>
              <a:t> </a:t>
            </a:r>
            <a:r>
              <a:rPr lang="de-DE" dirty="0" err="1"/>
              <a:t>Biochem</a:t>
            </a:r>
            <a:r>
              <a:rPr lang="de-DE" dirty="0"/>
              <a:t> 2015</a:t>
            </a:r>
          </a:p>
        </p:txBody>
      </p:sp>
      <p:sp>
        <p:nvSpPr>
          <p:cNvPr id="25" name="Rechteck 24"/>
          <p:cNvSpPr/>
          <p:nvPr/>
        </p:nvSpPr>
        <p:spPr>
          <a:xfrm>
            <a:off x="4860032" y="5085184"/>
            <a:ext cx="4104456" cy="158417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82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17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020000" cy="504056"/>
          </a:xfrm>
        </p:spPr>
        <p:txBody>
          <a:bodyPr/>
          <a:lstStyle/>
          <a:p>
            <a:r>
              <a:rPr lang="de-DE" dirty="0">
                <a:solidFill>
                  <a:srgbClr val="7F7F7F"/>
                </a:solidFill>
              </a:rPr>
              <a:t>Wir sind ein </a:t>
            </a:r>
            <a:r>
              <a:rPr lang="de-DE" dirty="0" err="1">
                <a:solidFill>
                  <a:srgbClr val="7F7F7F"/>
                </a:solidFill>
              </a:rPr>
              <a:t>grosses</a:t>
            </a:r>
            <a:r>
              <a:rPr lang="de-DE" dirty="0">
                <a:solidFill>
                  <a:srgbClr val="7F7F7F"/>
                </a:solidFill>
              </a:rPr>
              <a:t> Ökosystem!</a:t>
            </a:r>
          </a:p>
        </p:txBody>
      </p:sp>
      <p:pic>
        <p:nvPicPr>
          <p:cNvPr id="5" name="Bild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98027"/>
            <a:ext cx="5472607" cy="34471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1979712" y="1916832"/>
            <a:ext cx="54726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100.000 Milliarden Bakterien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79712" y="2492896"/>
            <a:ext cx="54726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Mehr bakterielle Zellen als menschliche (2kg)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79712" y="3068960"/>
            <a:ext cx="66247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95% der Bakterien helfen uns gegen Stress, Allergien, Krebs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79712" y="3645024"/>
            <a:ext cx="54726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30% der Kalorien werden von Bakterien produziert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79712" y="4149080"/>
            <a:ext cx="54726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Im Darm ist das </a:t>
            </a:r>
            <a:r>
              <a:rPr lang="de-DE" dirty="0" err="1"/>
              <a:t>grösste</a:t>
            </a:r>
            <a:r>
              <a:rPr lang="de-DE" dirty="0"/>
              <a:t> Immunsystem des Körpers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979712" y="4581128"/>
            <a:ext cx="54726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100 mal so viele Gene wie der Mensch in sich trägt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51720" y="5085184"/>
            <a:ext cx="590465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Je diverser die Bakterienpopulationen sind desto besser</a:t>
            </a:r>
          </a:p>
        </p:txBody>
      </p:sp>
    </p:spTree>
    <p:extLst>
      <p:ext uri="{BB962C8B-B14F-4D97-AF65-F5344CB8AC3E}">
        <p14:creationId xmlns:p14="http://schemas.microsoft.com/office/powerpoint/2010/main" val="16245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929" y="908720"/>
            <a:ext cx="7748661" cy="504056"/>
          </a:xfrm>
        </p:spPr>
        <p:txBody>
          <a:bodyPr>
            <a:noAutofit/>
          </a:bodyPr>
          <a:lstStyle/>
          <a:p>
            <a:r>
              <a:rPr lang="de-CH" sz="2400" dirty="0">
                <a:solidFill>
                  <a:srgbClr val="7F7F7F"/>
                </a:solidFill>
              </a:rPr>
              <a:t>Die Wissenschaft interessiert sich zunehmend für das Mikrobiom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8892480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1628800"/>
            <a:ext cx="90364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0" y="5877272"/>
            <a:ext cx="925252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35496" y="2564560"/>
            <a:ext cx="1728192" cy="352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7415808" y="2418638"/>
            <a:ext cx="1728192" cy="352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248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solidFill>
                  <a:srgbClr val="7F7F7F"/>
                </a:solidFill>
              </a:rPr>
              <a:t>Der Darm ist der Vater allen </a:t>
            </a:r>
            <a:r>
              <a:rPr lang="de-DE" sz="2400" dirty="0" err="1">
                <a:solidFill>
                  <a:srgbClr val="7F7F7F"/>
                </a:solidFill>
              </a:rPr>
              <a:t>Trübsals</a:t>
            </a:r>
            <a:endParaRPr lang="de-DE" sz="2400" dirty="0">
              <a:solidFill>
                <a:srgbClr val="7F7F7F"/>
              </a:solidFill>
            </a:endParaRPr>
          </a:p>
        </p:txBody>
      </p:sp>
      <p:pic>
        <p:nvPicPr>
          <p:cNvPr id="4" name="Bild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708352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4644008" y="2420888"/>
            <a:ext cx="298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90% der Informationen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44008" y="4437112"/>
            <a:ext cx="294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10% der Informationen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228184" y="980728"/>
            <a:ext cx="145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Hippokrates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9512" y="5657671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 err="1"/>
              <a:t>Wölnerhansen</a:t>
            </a:r>
            <a:r>
              <a:rPr lang="de-CH" dirty="0"/>
              <a:t> et al. </a:t>
            </a:r>
            <a:r>
              <a:rPr lang="de-CH" dirty="0" err="1"/>
              <a:t>Plos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2015, Ricken et al. </a:t>
            </a:r>
            <a:r>
              <a:rPr lang="de-CH" dirty="0" err="1"/>
              <a:t>Psychoneuroendocrinology</a:t>
            </a:r>
            <a:r>
              <a:rPr lang="de-CH" dirty="0"/>
              <a:t>, </a:t>
            </a:r>
            <a:r>
              <a:rPr lang="de-CH" dirty="0" err="1"/>
              <a:t>Int</a:t>
            </a:r>
            <a:r>
              <a:rPr lang="de-CH" dirty="0"/>
              <a:t> J </a:t>
            </a:r>
            <a:r>
              <a:rPr lang="de-CH" dirty="0" err="1"/>
              <a:t>Neuropsychopharmacol</a:t>
            </a:r>
            <a:r>
              <a:rPr lang="de-CH" dirty="0"/>
              <a:t> 2016, 2017, </a:t>
            </a:r>
            <a:r>
              <a:rPr lang="de-CH" dirty="0" err="1"/>
              <a:t>Homan</a:t>
            </a:r>
            <a:r>
              <a:rPr lang="de-CH" dirty="0"/>
              <a:t> et al. 2015, </a:t>
            </a:r>
            <a:r>
              <a:rPr lang="de-CH" dirty="0" err="1"/>
              <a:t>Int</a:t>
            </a:r>
            <a:r>
              <a:rPr lang="de-CH" dirty="0"/>
              <a:t> J </a:t>
            </a:r>
            <a:r>
              <a:rPr lang="de-CH" dirty="0" err="1"/>
              <a:t>Neuropsychopharmacol</a:t>
            </a:r>
            <a:endParaRPr lang="de-CH" dirty="0"/>
          </a:p>
          <a:p>
            <a:r>
              <a:rPr lang="de-CH" dirty="0"/>
              <a:t>Lang und </a:t>
            </a:r>
            <a:r>
              <a:rPr lang="de-CH" dirty="0" err="1"/>
              <a:t>Borgwardt</a:t>
            </a:r>
            <a:r>
              <a:rPr lang="de-CH" dirty="0"/>
              <a:t> </a:t>
            </a:r>
            <a:r>
              <a:rPr lang="de-CH" dirty="0" err="1"/>
              <a:t>Cell</a:t>
            </a:r>
            <a:r>
              <a:rPr lang="de-CH" dirty="0"/>
              <a:t> </a:t>
            </a:r>
            <a:r>
              <a:rPr lang="de-CH" dirty="0" err="1"/>
              <a:t>Physiol</a:t>
            </a:r>
            <a:r>
              <a:rPr lang="de-CH" dirty="0"/>
              <a:t> </a:t>
            </a:r>
            <a:r>
              <a:rPr lang="de-CH" dirty="0" err="1"/>
              <a:t>Biochem</a:t>
            </a:r>
            <a:r>
              <a:rPr lang="de-CH" dirty="0"/>
              <a:t> 2015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855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96064" cy="504056"/>
          </a:xfrm>
        </p:spPr>
        <p:txBody>
          <a:bodyPr/>
          <a:lstStyle/>
          <a:p>
            <a:r>
              <a:rPr lang="de-DE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Ein Beispiel wie Parasiten unser Verhalten steuern können sind </a:t>
            </a:r>
            <a:r>
              <a:rPr lang="de-DE" sz="24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Toxoplasmen</a:t>
            </a:r>
            <a:endParaRPr lang="de-DE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Bild 5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158417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6" descr="ildergebnis für katze cartoon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1800200" cy="146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7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1872208" cy="152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10">
            <a:hlinkClick r:id="rId8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988840"/>
            <a:ext cx="1582311" cy="99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088232" cy="170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 13" descr="ildergebnis für katze cartoon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1800200" cy="1464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erade Verbindung mit Pfeil 15"/>
          <p:cNvCxnSpPr/>
          <p:nvPr/>
        </p:nvCxnSpPr>
        <p:spPr>
          <a:xfrm>
            <a:off x="3491880" y="3501008"/>
            <a:ext cx="0" cy="100811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499992" y="2564904"/>
            <a:ext cx="864096" cy="72008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4716016" y="5085184"/>
            <a:ext cx="792088" cy="64807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6300192" y="2996952"/>
            <a:ext cx="864096" cy="72008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7452320" y="3284984"/>
            <a:ext cx="1203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Riechen</a:t>
            </a:r>
          </a:p>
          <a:p>
            <a:r>
              <a:rPr lang="de-DE" dirty="0"/>
              <a:t>Angst</a:t>
            </a:r>
          </a:p>
          <a:p>
            <a:r>
              <a:rPr lang="de-DE" dirty="0"/>
              <a:t>Verhalten</a:t>
            </a:r>
          </a:p>
        </p:txBody>
      </p:sp>
    </p:spTree>
    <p:extLst>
      <p:ext uri="{BB962C8B-B14F-4D97-AF65-F5344CB8AC3E}">
        <p14:creationId xmlns:p14="http://schemas.microsoft.com/office/powerpoint/2010/main" val="35127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86"/>
          <a:stretch/>
        </p:blipFill>
        <p:spPr bwMode="auto">
          <a:xfrm>
            <a:off x="539552" y="476672"/>
            <a:ext cx="8136904" cy="554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55576" y="476672"/>
            <a:ext cx="2448272" cy="8640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2448136" y="6021288"/>
            <a:ext cx="66958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CH" sz="2200" b="1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sz="2000" dirty="0" err="1"/>
              <a:t>Burokas</a:t>
            </a:r>
            <a:r>
              <a:rPr lang="de-CH" sz="2000" dirty="0"/>
              <a:t>, </a:t>
            </a:r>
            <a:r>
              <a:rPr lang="de-CH" sz="2000" dirty="0" err="1"/>
              <a:t>Moloney</a:t>
            </a:r>
            <a:r>
              <a:rPr lang="de-CH" sz="2000" dirty="0"/>
              <a:t>, Dinan &amp; </a:t>
            </a:r>
            <a:r>
              <a:rPr lang="de-CH" sz="2000" dirty="0" err="1"/>
              <a:t>Cryan</a:t>
            </a:r>
            <a:r>
              <a:rPr lang="de-CH" sz="2000" dirty="0"/>
              <a:t>, 2015</a:t>
            </a:r>
          </a:p>
        </p:txBody>
      </p:sp>
      <p:sp>
        <p:nvSpPr>
          <p:cNvPr id="2" name="Oval 1"/>
          <p:cNvSpPr/>
          <p:nvPr/>
        </p:nvSpPr>
        <p:spPr>
          <a:xfrm>
            <a:off x="899592" y="1412776"/>
            <a:ext cx="2088232" cy="1512168"/>
          </a:xfrm>
          <a:prstGeom prst="ellipse">
            <a:avLst/>
          </a:prstGeom>
          <a:solidFill>
            <a:srgbClr val="FF9098"/>
          </a:solidFill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Stress</a:t>
            </a:r>
          </a:p>
          <a:p>
            <a:pPr algn="ctr"/>
            <a:r>
              <a:rPr lang="de-DE" dirty="0">
                <a:solidFill>
                  <a:srgbClr val="000000"/>
                </a:solidFill>
              </a:rPr>
              <a:t>Depression</a:t>
            </a:r>
          </a:p>
          <a:p>
            <a:pPr algn="ctr"/>
            <a:r>
              <a:rPr lang="de-DE" dirty="0">
                <a:solidFill>
                  <a:srgbClr val="000000"/>
                </a:solidFill>
              </a:rPr>
              <a:t>Angst</a:t>
            </a:r>
          </a:p>
        </p:txBody>
      </p:sp>
      <p:sp>
        <p:nvSpPr>
          <p:cNvPr id="5" name="Oval 4"/>
          <p:cNvSpPr/>
          <p:nvPr/>
        </p:nvSpPr>
        <p:spPr>
          <a:xfrm>
            <a:off x="899592" y="3861048"/>
            <a:ext cx="2088232" cy="1512168"/>
          </a:xfrm>
          <a:prstGeom prst="ellipse">
            <a:avLst/>
          </a:prstGeom>
          <a:solidFill>
            <a:srgbClr val="6396FF"/>
          </a:solidFill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Parkinson</a:t>
            </a:r>
          </a:p>
          <a:p>
            <a:pPr algn="ctr"/>
            <a:r>
              <a:rPr lang="de-DE" dirty="0">
                <a:solidFill>
                  <a:srgbClr val="000000"/>
                </a:solidFill>
              </a:rPr>
              <a:t>Multiple Sklerose</a:t>
            </a:r>
          </a:p>
          <a:p>
            <a:pPr algn="ctr"/>
            <a:r>
              <a:rPr lang="de-DE" dirty="0">
                <a:solidFill>
                  <a:srgbClr val="000000"/>
                </a:solidFill>
              </a:rPr>
              <a:t>Demenz</a:t>
            </a:r>
          </a:p>
        </p:txBody>
      </p:sp>
      <p:sp>
        <p:nvSpPr>
          <p:cNvPr id="7" name="Oval 6"/>
          <p:cNvSpPr/>
          <p:nvPr/>
        </p:nvSpPr>
        <p:spPr>
          <a:xfrm>
            <a:off x="3203848" y="692696"/>
            <a:ext cx="2376264" cy="1656184"/>
          </a:xfrm>
          <a:prstGeom prst="ellipse">
            <a:avLst/>
          </a:prstGeom>
          <a:solidFill>
            <a:srgbClr val="FFFF87"/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Metabolisches Syndrom</a:t>
            </a:r>
          </a:p>
          <a:p>
            <a:pPr algn="ctr"/>
            <a:r>
              <a:rPr lang="de-DE" dirty="0">
                <a:solidFill>
                  <a:srgbClr val="000000"/>
                </a:solidFill>
              </a:rPr>
              <a:t>Übergewicht</a:t>
            </a:r>
          </a:p>
          <a:p>
            <a:pPr algn="ctr"/>
            <a:r>
              <a:rPr lang="de-DE" dirty="0">
                <a:solidFill>
                  <a:srgbClr val="000000"/>
                </a:solidFill>
              </a:rPr>
              <a:t>Diabetes</a:t>
            </a:r>
          </a:p>
        </p:txBody>
      </p:sp>
      <p:sp>
        <p:nvSpPr>
          <p:cNvPr id="8" name="Oval 7"/>
          <p:cNvSpPr/>
          <p:nvPr/>
        </p:nvSpPr>
        <p:spPr>
          <a:xfrm>
            <a:off x="6156176" y="1340768"/>
            <a:ext cx="2376264" cy="1584176"/>
          </a:xfrm>
          <a:prstGeom prst="ellipse">
            <a:avLst/>
          </a:prstGeom>
          <a:solidFill>
            <a:srgbClr val="52E856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Entzündliche</a:t>
            </a:r>
          </a:p>
          <a:p>
            <a:pPr algn="ctr"/>
            <a:r>
              <a:rPr lang="de-DE" dirty="0">
                <a:solidFill>
                  <a:srgbClr val="000000"/>
                </a:solidFill>
              </a:rPr>
              <a:t>Darm-erkrankungen</a:t>
            </a:r>
          </a:p>
        </p:txBody>
      </p:sp>
      <p:sp>
        <p:nvSpPr>
          <p:cNvPr id="9" name="Oval 8"/>
          <p:cNvSpPr/>
          <p:nvPr/>
        </p:nvSpPr>
        <p:spPr>
          <a:xfrm>
            <a:off x="6156176" y="3861048"/>
            <a:ext cx="2160240" cy="1656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ED79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Abhängigkeit</a:t>
            </a:r>
          </a:p>
        </p:txBody>
      </p:sp>
      <p:sp>
        <p:nvSpPr>
          <p:cNvPr id="10" name="Oval 9"/>
          <p:cNvSpPr/>
          <p:nvPr/>
        </p:nvSpPr>
        <p:spPr>
          <a:xfrm>
            <a:off x="3419872" y="4509120"/>
            <a:ext cx="2232248" cy="1584176"/>
          </a:xfrm>
          <a:prstGeom prst="ellipse">
            <a:avLst/>
          </a:prstGeom>
          <a:solidFill>
            <a:srgbClr val="FF60F0"/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Autismus</a:t>
            </a:r>
          </a:p>
          <a:p>
            <a:pPr algn="ctr"/>
            <a:r>
              <a:rPr lang="de-DE" dirty="0">
                <a:solidFill>
                  <a:srgbClr val="000000"/>
                </a:solidFill>
              </a:rPr>
              <a:t>Psychosen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79512" y="1340768"/>
            <a:ext cx="3168352" cy="158417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15008" y="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7F7F7F"/>
                </a:solidFill>
                <a:latin typeface="+mj-lt"/>
              </a:rPr>
              <a:t>Mögliche Relevanz der Hirn Darm Achse für verschiedene Erkrankungen</a:t>
            </a:r>
            <a:endParaRPr lang="de-DE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940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.10 Praesentationsvorlage PowerPoint UPK">
  <a:themeElements>
    <a:clrScheme name="UPK Design">
      <a:dk1>
        <a:srgbClr val="5B5055"/>
      </a:dk1>
      <a:lt1>
        <a:sysClr val="window" lastClr="FFFFFF"/>
      </a:lt1>
      <a:dk2>
        <a:srgbClr val="000000"/>
      </a:dk2>
      <a:lt2>
        <a:srgbClr val="FFFFFF"/>
      </a:lt2>
      <a:accent1>
        <a:srgbClr val="E95D0F"/>
      </a:accent1>
      <a:accent2>
        <a:srgbClr val="5B5055"/>
      </a:accent2>
      <a:accent3>
        <a:srgbClr val="7D3F0C"/>
      </a:accent3>
      <a:accent4>
        <a:srgbClr val="5B5055"/>
      </a:accent4>
      <a:accent5>
        <a:srgbClr val="F59C6B"/>
      </a:accent5>
      <a:accent6>
        <a:srgbClr val="EB8632"/>
      </a:accent6>
      <a:hlink>
        <a:srgbClr val="1F497D"/>
      </a:hlink>
      <a:folHlink>
        <a:srgbClr val="C6D9F0"/>
      </a:folHlink>
    </a:clrScheme>
    <a:fontScheme name="UPK Schriftarten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1.10 Praesentationsvorlage PowerPoint UPK</Template>
  <TotalTime>0</TotalTime>
  <Words>1229</Words>
  <Application>Microsoft Macintosh PowerPoint</Application>
  <PresentationFormat>Bildschirmpräsentation (4:3)</PresentationFormat>
  <Paragraphs>207</Paragraphs>
  <Slides>20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1.10 Praesentationsvorlage PowerPoint UPK</vt:lpstr>
      <vt:lpstr>Dokument</vt:lpstr>
      <vt:lpstr>Wie unser Darm unser psychisches Befinden beeinflusst</vt:lpstr>
      <vt:lpstr>Hochrechnung der WHO 12-Monats-Prävalenzen, Burden of Disease 2030</vt:lpstr>
      <vt:lpstr>Depressionen erhöhen die Häufigkeit körperlicher Erkrankungen</vt:lpstr>
      <vt:lpstr>Ganzheitliche Ansätze sollten für die Therapie relevanter werden</vt:lpstr>
      <vt:lpstr>Wir sind ein grosses Ökosystem!</vt:lpstr>
      <vt:lpstr>Die Wissenschaft interessiert sich zunehmend für das Mikrobiom</vt:lpstr>
      <vt:lpstr>Der Darm ist der Vater allen Trübsals</vt:lpstr>
      <vt:lpstr>Ein Beispiel wie Parasiten unser Verhalten steuern können sind Toxoplasmen</vt:lpstr>
      <vt:lpstr>PowerPoint-Präsentation</vt:lpstr>
      <vt:lpstr>Wie könnte die Ernährung Depressionen beeinflussen?</vt:lpstr>
      <vt:lpstr>Bakterien können selbst wichtige Botenstoffe produzieren</vt:lpstr>
      <vt:lpstr>Welche Ernährung schützt vor Depressionen</vt:lpstr>
      <vt:lpstr>Kann man durch eine Veränderung der Ernährung Depressionen verhindern oder behandeln?</vt:lpstr>
      <vt:lpstr>S.M.I.L.E.S.: erste prospektive Ernährungsintervention bei schwer depressiven PatientInnen</vt:lpstr>
      <vt:lpstr>PowerPoint-Präsentation</vt:lpstr>
      <vt:lpstr>Beeinflussung von Hirnerkrankungen durch Bakterien?</vt:lpstr>
      <vt:lpstr>Bakterien können helfen, die Stimmung zu verbessern: Probiotika als Therapieanssatz</vt:lpstr>
      <vt:lpstr>Paradigmenwechsel in der Therapie </vt:lpstr>
      <vt:lpstr>TEAM: BRAIN GUT DEPRESSION</vt:lpstr>
      <vt:lpstr>Kontaktieren Sie mich gerne bei Fragen!</vt:lpstr>
    </vt:vector>
  </TitlesOfParts>
  <Manager/>
  <Company>UPK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Depression und Ernährung</dc:title>
  <dc:subject/>
  <dc:creator>Lang, Undine</dc:creator>
  <cp:keywords/>
  <dc:description/>
  <cp:lastModifiedBy>Undine Lang</cp:lastModifiedBy>
  <cp:revision>191</cp:revision>
  <dcterms:created xsi:type="dcterms:W3CDTF">2016-01-18T09:13:52Z</dcterms:created>
  <dcterms:modified xsi:type="dcterms:W3CDTF">2018-03-13T21:28:48Z</dcterms:modified>
  <cp:category/>
</cp:coreProperties>
</file>